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4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F77D63-DEA6-4021-B4E4-957AADF0F7CD}" v="3" dt="2019-07-10T12:06:08.7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26" y="89052"/>
            <a:ext cx="7900013" cy="274228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Акция</a:t>
            </a:r>
            <a:r>
              <a:rPr lang="en-US" sz="4000" b="1" dirty="0">
                <a:latin typeface="Arial"/>
                <a:cs typeface="Arial"/>
              </a:rPr>
              <a:t> «</a:t>
            </a:r>
            <a:r>
              <a:rPr lang="en-US" sz="4000" b="1" dirty="0" err="1">
                <a:latin typeface="Arial"/>
                <a:cs typeface="Arial"/>
              </a:rPr>
              <a:t>Тихий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Дон</a:t>
            </a:r>
            <a:r>
              <a:rPr lang="en-US" sz="4000" b="1" dirty="0">
                <a:latin typeface="Arial"/>
                <a:cs typeface="Arial"/>
              </a:rPr>
              <a:t> - </a:t>
            </a:r>
            <a:r>
              <a:rPr lang="en-US" sz="4000" b="1" dirty="0" err="1">
                <a:latin typeface="Arial"/>
                <a:cs typeface="Arial"/>
              </a:rPr>
              <a:t>здоровье</a:t>
            </a:r>
            <a:r>
              <a:rPr lang="en-US" sz="4000" b="1" dirty="0">
                <a:latin typeface="Arial"/>
                <a:cs typeface="Arial"/>
              </a:rPr>
              <a:t> в </a:t>
            </a:r>
            <a:r>
              <a:rPr lang="en-US" sz="4000" b="1" dirty="0" err="1">
                <a:latin typeface="Arial"/>
                <a:cs typeface="Arial"/>
              </a:rPr>
              <a:t>каждый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дом</a:t>
            </a:r>
            <a:r>
              <a:rPr lang="en-US" sz="4000" b="1" dirty="0">
                <a:latin typeface="Arial"/>
                <a:cs typeface="Arial"/>
              </a:rPr>
              <a:t>»</a:t>
            </a:r>
            <a:endParaRPr lang="en-US" sz="4000" dirty="0"/>
          </a:p>
          <a:p>
            <a:endParaRPr lang="en-US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3850" y="6038059"/>
            <a:ext cx="4610560" cy="772201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latin typeface="Arial"/>
                <a:cs typeface="Arial"/>
              </a:rPr>
              <a:t>МУЗ «</a:t>
            </a:r>
            <a:r>
              <a:rPr lang="en-US" sz="2000" i="1" dirty="0" err="1">
                <a:latin typeface="Arial"/>
                <a:cs typeface="Arial"/>
              </a:rPr>
              <a:t>Городская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поликлиника</a:t>
            </a:r>
            <a:r>
              <a:rPr lang="en-US" sz="2000" i="1" dirty="0">
                <a:latin typeface="Arial"/>
                <a:cs typeface="Arial"/>
              </a:rPr>
              <a:t> №1» </a:t>
            </a:r>
            <a:r>
              <a:rPr lang="en-US" sz="2000" i="1" dirty="0" err="1">
                <a:latin typeface="Arial"/>
                <a:cs typeface="Arial"/>
              </a:rPr>
              <a:t>г.Волгодонска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Ростовской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области</a:t>
            </a:r>
            <a:endParaRPr lang="en-US" sz="2000" dirty="0" err="1"/>
          </a:p>
          <a:p>
            <a:endParaRPr lang="en-US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F8328-3254-40E2-891C-04C815A362EE}"/>
              </a:ext>
            </a:extLst>
          </p:cNvPr>
          <p:cNvSpPr txBox="1"/>
          <p:nvPr/>
        </p:nvSpPr>
        <p:spPr>
          <a:xfrm>
            <a:off x="2319052" y="2263967"/>
            <a:ext cx="666336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>
                <a:latin typeface="Arial"/>
                <a:cs typeface="Arial"/>
              </a:rPr>
              <a:t>«</a:t>
            </a:r>
            <a:r>
              <a:rPr lang="en-US" sz="2400" b="1" i="1" dirty="0" err="1">
                <a:latin typeface="Arial"/>
                <a:cs typeface="Arial"/>
              </a:rPr>
              <a:t>Тихий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Дон</a:t>
            </a:r>
            <a:r>
              <a:rPr lang="en-US" sz="2400" b="1" i="1" dirty="0">
                <a:latin typeface="Arial"/>
                <a:cs typeface="Arial"/>
              </a:rPr>
              <a:t> – </a:t>
            </a:r>
            <a:r>
              <a:rPr lang="en-US" sz="2400" b="1" i="1" dirty="0" err="1">
                <a:latin typeface="Arial"/>
                <a:cs typeface="Arial"/>
              </a:rPr>
              <a:t>здоровье</a:t>
            </a:r>
            <a:r>
              <a:rPr lang="en-US" sz="2400" b="1" i="1" dirty="0">
                <a:latin typeface="Arial"/>
                <a:cs typeface="Arial"/>
              </a:rPr>
              <a:t> в </a:t>
            </a:r>
            <a:r>
              <a:rPr lang="en-US" sz="2400" b="1" i="1" dirty="0" err="1">
                <a:latin typeface="Arial"/>
                <a:cs typeface="Arial"/>
              </a:rPr>
              <a:t>каждый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дом</a:t>
            </a:r>
            <a:r>
              <a:rPr lang="en-US" sz="2400" b="1" i="1" dirty="0">
                <a:latin typeface="Arial"/>
                <a:cs typeface="Arial"/>
              </a:rPr>
              <a:t>» – </a:t>
            </a:r>
            <a:r>
              <a:rPr lang="en-US" sz="2400" b="1" i="1" dirty="0" err="1">
                <a:latin typeface="Arial"/>
                <a:cs typeface="Arial"/>
              </a:rPr>
              <a:t>комплексный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медико-социальный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проект</a:t>
            </a:r>
            <a:r>
              <a:rPr lang="en-US" sz="2400" b="1" i="1" dirty="0">
                <a:latin typeface="Arial"/>
                <a:cs typeface="Arial"/>
              </a:rPr>
              <a:t>, </a:t>
            </a:r>
            <a:r>
              <a:rPr lang="en-US" sz="2400" b="1" i="1" dirty="0" err="1">
                <a:latin typeface="Arial"/>
                <a:cs typeface="Arial"/>
              </a:rPr>
              <a:t>направленный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на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реализацию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курса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на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здоровый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образ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жизни</a:t>
            </a:r>
            <a:r>
              <a:rPr lang="en-US" sz="2400" b="1" i="1" dirty="0">
                <a:latin typeface="Arial"/>
                <a:cs typeface="Arial"/>
              </a:rPr>
              <a:t>, </a:t>
            </a:r>
            <a:r>
              <a:rPr lang="en-US" sz="2400" b="1" i="1" dirty="0" err="1">
                <a:latin typeface="Arial"/>
                <a:cs typeface="Arial"/>
              </a:rPr>
              <a:t>обозначенный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одним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из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основных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национальных</a:t>
            </a:r>
            <a:r>
              <a:rPr lang="en-US" sz="2400" b="1" i="1" dirty="0">
                <a:latin typeface="Arial"/>
                <a:cs typeface="Arial"/>
              </a:rPr>
              <a:t> </a:t>
            </a:r>
            <a:r>
              <a:rPr lang="en-US" sz="2400" b="1" i="1" dirty="0" err="1">
                <a:latin typeface="Arial"/>
                <a:cs typeface="Arial"/>
              </a:rPr>
              <a:t>приоритетов</a:t>
            </a:r>
            <a:r>
              <a:rPr lang="en-US" sz="2400" b="1" i="1" dirty="0">
                <a:latin typeface="Arial"/>
                <a:cs typeface="Arial"/>
              </a:rPr>
              <a:t>. </a:t>
            </a:r>
            <a:endParaRPr lang="en-US" sz="2400"/>
          </a:p>
          <a:p>
            <a:endParaRPr lang="en-US"/>
          </a:p>
          <a:p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FD6A68E-1E04-483F-9E7B-90CD310FA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773" y="3713143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47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26" y="89052"/>
            <a:ext cx="7900013" cy="274228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Акция</a:t>
            </a:r>
            <a:r>
              <a:rPr lang="en-US" sz="4000" b="1" dirty="0">
                <a:latin typeface="Arial"/>
                <a:cs typeface="Arial"/>
              </a:rPr>
              <a:t> «</a:t>
            </a:r>
            <a:r>
              <a:rPr lang="en-US" sz="4000" b="1" dirty="0" err="1">
                <a:latin typeface="Arial"/>
                <a:cs typeface="Arial"/>
              </a:rPr>
              <a:t>Тихий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Дон</a:t>
            </a:r>
            <a:r>
              <a:rPr lang="en-US" sz="4000" b="1" dirty="0">
                <a:latin typeface="Arial"/>
                <a:cs typeface="Arial"/>
              </a:rPr>
              <a:t> - </a:t>
            </a:r>
            <a:r>
              <a:rPr lang="en-US" sz="4000" b="1" dirty="0" err="1">
                <a:latin typeface="Arial"/>
                <a:cs typeface="Arial"/>
              </a:rPr>
              <a:t>здоровье</a:t>
            </a:r>
            <a:r>
              <a:rPr lang="en-US" sz="4000" b="1" dirty="0">
                <a:latin typeface="Arial"/>
                <a:cs typeface="Arial"/>
              </a:rPr>
              <a:t> в </a:t>
            </a:r>
            <a:r>
              <a:rPr lang="en-US" sz="4000" b="1" dirty="0" err="1">
                <a:latin typeface="Arial"/>
                <a:cs typeface="Arial"/>
              </a:rPr>
              <a:t>каждый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дом</a:t>
            </a:r>
            <a:r>
              <a:rPr lang="en-US" sz="4000" b="1" dirty="0">
                <a:latin typeface="Arial"/>
                <a:cs typeface="Arial"/>
              </a:rPr>
              <a:t>»</a:t>
            </a:r>
            <a:endParaRPr lang="en-US" sz="4000" dirty="0"/>
          </a:p>
          <a:p>
            <a:endParaRPr lang="en-US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3850" y="6038059"/>
            <a:ext cx="4610560" cy="772201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latin typeface="Arial"/>
                <a:cs typeface="Arial"/>
              </a:rPr>
              <a:t>МУЗ «</a:t>
            </a:r>
            <a:r>
              <a:rPr lang="en-US" sz="2000" i="1" dirty="0" err="1">
                <a:latin typeface="Arial"/>
                <a:cs typeface="Arial"/>
              </a:rPr>
              <a:t>Городская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поликлиника</a:t>
            </a:r>
            <a:r>
              <a:rPr lang="en-US" sz="2000" i="1" dirty="0">
                <a:latin typeface="Arial"/>
                <a:cs typeface="Arial"/>
              </a:rPr>
              <a:t> №1» </a:t>
            </a:r>
            <a:r>
              <a:rPr lang="en-US" sz="2000" i="1" dirty="0" err="1">
                <a:latin typeface="Arial"/>
                <a:cs typeface="Arial"/>
              </a:rPr>
              <a:t>г.Волгодонска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Ростовской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области</a:t>
            </a:r>
            <a:endParaRPr lang="en-US" sz="2000" dirty="0" err="1"/>
          </a:p>
          <a:p>
            <a:endParaRPr lang="en-US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929B7-A0BA-4CEA-B78C-568B0B2BD56A}"/>
              </a:ext>
            </a:extLst>
          </p:cNvPr>
          <p:cNvSpPr txBox="1"/>
          <p:nvPr/>
        </p:nvSpPr>
        <p:spPr>
          <a:xfrm>
            <a:off x="231228" y="1974194"/>
            <a:ext cx="7236372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latin typeface="Arial"/>
                <a:cs typeface="Arial"/>
              </a:rPr>
              <a:t>В </a:t>
            </a:r>
            <a:r>
              <a:rPr lang="en-US" b="1" i="1" dirty="0" err="1">
                <a:latin typeface="Arial"/>
                <a:cs typeface="Arial"/>
              </a:rPr>
              <a:t>ходе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реализации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проекта</a:t>
            </a:r>
            <a:r>
              <a:rPr lang="en-US" b="1" i="1" dirty="0">
                <a:latin typeface="Arial"/>
                <a:cs typeface="Arial"/>
              </a:rPr>
              <a:t> «</a:t>
            </a:r>
            <a:r>
              <a:rPr lang="en-US" b="1" i="1" dirty="0" err="1">
                <a:latin typeface="Arial"/>
                <a:cs typeface="Arial"/>
              </a:rPr>
              <a:t>Тихий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Дон</a:t>
            </a:r>
            <a:r>
              <a:rPr lang="en-US" b="1" i="1" dirty="0">
                <a:latin typeface="Arial"/>
                <a:cs typeface="Arial"/>
              </a:rPr>
              <a:t> – </a:t>
            </a:r>
            <a:r>
              <a:rPr lang="en-US" b="1" i="1" dirty="0" err="1">
                <a:latin typeface="Arial"/>
                <a:cs typeface="Arial"/>
              </a:rPr>
              <a:t>здоровье</a:t>
            </a:r>
            <a:r>
              <a:rPr lang="en-US" b="1" i="1" dirty="0">
                <a:latin typeface="Arial"/>
                <a:cs typeface="Arial"/>
              </a:rPr>
              <a:t> в </a:t>
            </a:r>
            <a:r>
              <a:rPr lang="en-US" b="1" i="1" dirty="0" err="1">
                <a:latin typeface="Arial"/>
                <a:cs typeface="Arial"/>
              </a:rPr>
              <a:t>каждый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дом</a:t>
            </a:r>
            <a:r>
              <a:rPr lang="en-US" b="1" i="1" dirty="0">
                <a:latin typeface="Arial"/>
                <a:cs typeface="Arial"/>
              </a:rPr>
              <a:t>!" </a:t>
            </a:r>
            <a:r>
              <a:rPr lang="en-US" b="1" i="1" dirty="0" err="1">
                <a:latin typeface="Arial"/>
                <a:cs typeface="Arial"/>
              </a:rPr>
              <a:t>удалось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апробировать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новый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комплексный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подход</a:t>
            </a:r>
            <a:r>
              <a:rPr lang="en-US" b="1" i="1" dirty="0">
                <a:latin typeface="Arial"/>
                <a:cs typeface="Arial"/>
              </a:rPr>
              <a:t> к </a:t>
            </a:r>
            <a:r>
              <a:rPr lang="en-US" b="1" i="1" dirty="0" err="1">
                <a:latin typeface="Arial"/>
                <a:cs typeface="Arial"/>
              </a:rPr>
              <a:t>сбережению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здоровья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жителей</a:t>
            </a:r>
            <a:r>
              <a:rPr lang="en-US" b="1" i="1" dirty="0">
                <a:latin typeface="Arial"/>
                <a:cs typeface="Arial"/>
              </a:rPr>
              <a:t> . </a:t>
            </a:r>
            <a:r>
              <a:rPr lang="en-US" b="1" i="1" dirty="0" err="1">
                <a:latin typeface="Arial"/>
                <a:cs typeface="Arial"/>
              </a:rPr>
              <a:t>Выход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медиков</a:t>
            </a:r>
            <a:r>
              <a:rPr lang="en-US" b="1" i="1" dirty="0">
                <a:latin typeface="Arial"/>
                <a:cs typeface="Arial"/>
              </a:rPr>
              <a:t> «в </a:t>
            </a:r>
            <a:r>
              <a:rPr lang="en-US" b="1" i="1" dirty="0" err="1">
                <a:latin typeface="Arial"/>
                <a:cs typeface="Arial"/>
              </a:rPr>
              <a:t>народ</a:t>
            </a:r>
            <a:r>
              <a:rPr lang="en-US" b="1" i="1" dirty="0">
                <a:latin typeface="Arial"/>
                <a:cs typeface="Arial"/>
              </a:rPr>
              <a:t>» </a:t>
            </a:r>
            <a:r>
              <a:rPr lang="en-US" b="1" i="1" dirty="0" err="1">
                <a:latin typeface="Arial"/>
                <a:cs typeface="Arial"/>
              </a:rPr>
              <a:t>нашел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горячее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одобрение</a:t>
            </a:r>
            <a:r>
              <a:rPr lang="en-US" b="1" i="1" dirty="0">
                <a:latin typeface="Arial"/>
                <a:cs typeface="Arial"/>
              </a:rPr>
              <a:t> у </a:t>
            </a:r>
            <a:r>
              <a:rPr lang="en-US" b="1" i="1" dirty="0" err="1">
                <a:latin typeface="Arial"/>
                <a:cs typeface="Arial"/>
              </a:rPr>
              <a:t>населения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здоровый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образ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жизни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перестал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быть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скучным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словосочетанием</a:t>
            </a:r>
            <a:r>
              <a:rPr lang="en-US" b="1" i="1" dirty="0">
                <a:latin typeface="Arial"/>
                <a:cs typeface="Arial"/>
              </a:rPr>
              <a:t>, а </a:t>
            </a:r>
            <a:r>
              <a:rPr lang="en-US" b="1" i="1" dirty="0" err="1">
                <a:latin typeface="Arial"/>
                <a:cs typeface="Arial"/>
              </a:rPr>
              <a:t>приобрел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конкретное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живое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содержание</a:t>
            </a:r>
            <a:r>
              <a:rPr lang="en-US" b="1" i="1" dirty="0">
                <a:latin typeface="Arial"/>
                <a:cs typeface="Arial"/>
              </a:rPr>
              <a:t> </a:t>
            </a:r>
            <a:endParaRPr lang="en-US"/>
          </a:p>
          <a:p>
            <a:r>
              <a:rPr lang="en-US" b="1" i="1" dirty="0" err="1">
                <a:latin typeface="Arial"/>
                <a:cs typeface="Arial"/>
              </a:rPr>
              <a:t>Работа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медиков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площадках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здоровья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значительно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подняла</a:t>
            </a:r>
            <a:r>
              <a:rPr lang="en-US" b="1" i="1" dirty="0">
                <a:latin typeface="Arial"/>
                <a:cs typeface="Arial"/>
              </a:rPr>
              <a:t>  </a:t>
            </a:r>
            <a:r>
              <a:rPr lang="en-US" b="1" i="1" dirty="0" err="1">
                <a:latin typeface="Arial"/>
                <a:cs typeface="Arial"/>
              </a:rPr>
              <a:t>уровень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просвещенности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населения</a:t>
            </a:r>
            <a:r>
              <a:rPr lang="en-US" b="1" i="1" dirty="0">
                <a:latin typeface="Arial"/>
                <a:cs typeface="Arial"/>
              </a:rPr>
              <a:t> и </a:t>
            </a:r>
            <a:r>
              <a:rPr lang="en-US" b="1" i="1" dirty="0" err="1">
                <a:latin typeface="Arial"/>
                <a:cs typeface="Arial"/>
              </a:rPr>
              <a:t>заинтересованности</a:t>
            </a:r>
            <a:r>
              <a:rPr lang="en-US" b="1" i="1" dirty="0">
                <a:latin typeface="Arial"/>
                <a:cs typeface="Arial"/>
              </a:rPr>
              <a:t> в </a:t>
            </a:r>
            <a:r>
              <a:rPr lang="en-US" b="1" i="1" dirty="0" err="1">
                <a:latin typeface="Arial"/>
                <a:cs typeface="Arial"/>
              </a:rPr>
              <a:t>конкретных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действиях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сбережению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своего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здоровья</a:t>
            </a:r>
            <a:r>
              <a:rPr lang="en-US" b="1" i="1" dirty="0">
                <a:latin typeface="Arial"/>
                <a:cs typeface="Arial"/>
              </a:rPr>
              <a:t> и </a:t>
            </a:r>
            <a:r>
              <a:rPr lang="en-US" b="1" i="1" dirty="0" err="1">
                <a:latin typeface="Arial"/>
                <a:cs typeface="Arial"/>
              </a:rPr>
              <a:t>своих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близких</a:t>
            </a:r>
            <a:r>
              <a:rPr lang="en-US" b="1" i="1" dirty="0">
                <a:latin typeface="Arial"/>
                <a:cs typeface="Arial"/>
              </a:rPr>
              <a:t>.</a:t>
            </a:r>
            <a:endParaRPr lang="en-US" dirty="0"/>
          </a:p>
          <a:p>
            <a:endParaRPr lang="en-US"/>
          </a:p>
          <a:p>
            <a:pPr algn="l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72A9E7E-62E6-4EF2-8A72-26261607D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607" y="2113414"/>
            <a:ext cx="4521200" cy="271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55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26" y="89052"/>
            <a:ext cx="7900013" cy="274228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Акция</a:t>
            </a:r>
            <a:r>
              <a:rPr lang="en-US" sz="4000" b="1" dirty="0">
                <a:latin typeface="Arial"/>
                <a:cs typeface="Arial"/>
              </a:rPr>
              <a:t> «</a:t>
            </a:r>
            <a:r>
              <a:rPr lang="en-US" sz="4000" b="1" dirty="0" err="1">
                <a:latin typeface="Arial"/>
                <a:cs typeface="Arial"/>
              </a:rPr>
              <a:t>Тихий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Дон</a:t>
            </a:r>
            <a:r>
              <a:rPr lang="en-US" sz="4000" b="1" dirty="0">
                <a:latin typeface="Arial"/>
                <a:cs typeface="Arial"/>
              </a:rPr>
              <a:t> - </a:t>
            </a:r>
            <a:r>
              <a:rPr lang="en-US" sz="4000" b="1" dirty="0" err="1">
                <a:latin typeface="Arial"/>
                <a:cs typeface="Arial"/>
              </a:rPr>
              <a:t>здоровье</a:t>
            </a:r>
            <a:r>
              <a:rPr lang="en-US" sz="4000" b="1" dirty="0">
                <a:latin typeface="Arial"/>
                <a:cs typeface="Arial"/>
              </a:rPr>
              <a:t> в </a:t>
            </a:r>
            <a:r>
              <a:rPr lang="en-US" sz="4000" b="1" dirty="0" err="1">
                <a:latin typeface="Arial"/>
                <a:cs typeface="Arial"/>
              </a:rPr>
              <a:t>каждый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дом</a:t>
            </a:r>
            <a:r>
              <a:rPr lang="en-US" sz="4000" b="1" dirty="0">
                <a:latin typeface="Arial"/>
                <a:cs typeface="Arial"/>
              </a:rPr>
              <a:t>»</a:t>
            </a:r>
            <a:endParaRPr lang="en-US" sz="4000" dirty="0"/>
          </a:p>
          <a:p>
            <a:endParaRPr lang="en-US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3850" y="6038059"/>
            <a:ext cx="4610560" cy="772201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latin typeface="Arial"/>
                <a:cs typeface="Arial"/>
              </a:rPr>
              <a:t>МУЗ «</a:t>
            </a:r>
            <a:r>
              <a:rPr lang="en-US" sz="2000" i="1" dirty="0" err="1">
                <a:latin typeface="Arial"/>
                <a:cs typeface="Arial"/>
              </a:rPr>
              <a:t>Городская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поликлиника</a:t>
            </a:r>
            <a:r>
              <a:rPr lang="en-US" sz="2000" i="1" dirty="0">
                <a:latin typeface="Arial"/>
                <a:cs typeface="Arial"/>
              </a:rPr>
              <a:t> №1» </a:t>
            </a:r>
            <a:r>
              <a:rPr lang="en-US" sz="2000" i="1" dirty="0" err="1">
                <a:latin typeface="Arial"/>
                <a:cs typeface="Arial"/>
              </a:rPr>
              <a:t>г.Волгодонска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Ростовской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области</a:t>
            </a:r>
            <a:endParaRPr lang="en-US" sz="2000" dirty="0" err="1"/>
          </a:p>
          <a:p>
            <a:endParaRPr lang="en-US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22499-6FB1-4D2F-853C-0F68C0AEE59A}"/>
              </a:ext>
            </a:extLst>
          </p:cNvPr>
          <p:cNvSpPr txBox="1"/>
          <p:nvPr/>
        </p:nvSpPr>
        <p:spPr>
          <a:xfrm>
            <a:off x="231228" y="1492469"/>
            <a:ext cx="7236372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latin typeface="Arial"/>
                <a:cs typeface="Arial"/>
              </a:rPr>
              <a:t>По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данным</a:t>
            </a:r>
            <a:r>
              <a:rPr lang="en-US" b="1" i="1" dirty="0">
                <a:latin typeface="Arial"/>
                <a:cs typeface="Arial"/>
              </a:rPr>
              <a:t> ВОЗ </a:t>
            </a:r>
            <a:r>
              <a:rPr lang="en-US" b="1" i="1" dirty="0" err="1">
                <a:latin typeface="Arial"/>
                <a:cs typeface="Arial"/>
              </a:rPr>
              <a:t>именно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условия</a:t>
            </a:r>
            <a:r>
              <a:rPr lang="en-US" b="1" i="1" dirty="0">
                <a:latin typeface="Arial"/>
                <a:cs typeface="Arial"/>
              </a:rPr>
              <a:t> и </a:t>
            </a:r>
            <a:r>
              <a:rPr lang="en-US" b="1" i="1" dirty="0" err="1">
                <a:latin typeface="Arial"/>
                <a:cs typeface="Arial"/>
              </a:rPr>
              <a:t>образ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жизни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являются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главной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составляющей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здоровья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человека</a:t>
            </a:r>
            <a:r>
              <a:rPr lang="en-US" b="1" i="1" dirty="0">
                <a:latin typeface="Arial"/>
                <a:cs typeface="Arial"/>
              </a:rPr>
              <a:t> - </a:t>
            </a:r>
            <a:r>
              <a:rPr lang="en-US" b="1" i="1" dirty="0" err="1">
                <a:latin typeface="Arial"/>
                <a:cs typeface="Arial"/>
              </a:rPr>
              <a:t>от</a:t>
            </a:r>
            <a:r>
              <a:rPr lang="en-US" b="1" i="1" dirty="0">
                <a:latin typeface="Arial"/>
                <a:cs typeface="Arial"/>
              </a:rPr>
              <a:t> 50 </a:t>
            </a:r>
            <a:r>
              <a:rPr lang="en-US" b="1" i="1" dirty="0" err="1">
                <a:latin typeface="Arial"/>
                <a:cs typeface="Arial"/>
              </a:rPr>
              <a:t>до</a:t>
            </a:r>
            <a:r>
              <a:rPr lang="en-US" b="1" i="1" dirty="0">
                <a:latin typeface="Arial"/>
                <a:cs typeface="Arial"/>
              </a:rPr>
              <a:t> 55 </a:t>
            </a:r>
            <a:r>
              <a:rPr lang="en-US" b="1" i="1" dirty="0" err="1">
                <a:latin typeface="Arial"/>
                <a:cs typeface="Arial"/>
              </a:rPr>
              <a:t>процентов</a:t>
            </a:r>
            <a:r>
              <a:rPr lang="en-US" b="1" i="1" dirty="0">
                <a:latin typeface="Arial"/>
                <a:cs typeface="Arial"/>
              </a:rPr>
              <a:t>; </a:t>
            </a:r>
            <a:r>
              <a:rPr lang="en-US" b="1" i="1" dirty="0" err="1">
                <a:latin typeface="Arial"/>
                <a:cs typeface="Arial"/>
              </a:rPr>
              <a:t>Формирование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здорового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образа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жизни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представляет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собой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длительный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процесс</a:t>
            </a:r>
            <a:r>
              <a:rPr lang="en-US" b="1" i="1" dirty="0">
                <a:latin typeface="Arial"/>
                <a:cs typeface="Arial"/>
              </a:rPr>
              <a:t> и в </a:t>
            </a:r>
            <a:r>
              <a:rPr lang="en-US" b="1" i="1" dirty="0" err="1">
                <a:latin typeface="Arial"/>
                <a:cs typeface="Arial"/>
              </a:rPr>
              <a:t>первый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период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перехода</a:t>
            </a:r>
            <a:r>
              <a:rPr lang="en-US" b="1" i="1" dirty="0">
                <a:latin typeface="Arial"/>
                <a:cs typeface="Arial"/>
              </a:rPr>
              <a:t> к </a:t>
            </a:r>
            <a:r>
              <a:rPr lang="en-US" b="1" i="1" dirty="0" err="1">
                <a:latin typeface="Arial"/>
                <a:cs typeface="Arial"/>
              </a:rPr>
              <a:t>нему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особенно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важно</a:t>
            </a:r>
            <a:r>
              <a:rPr lang="en-US" b="1" i="1" u="sng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поддержать</a:t>
            </a:r>
            <a:r>
              <a:rPr lang="en-US" b="1" i="1" u="sng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человека</a:t>
            </a:r>
            <a:r>
              <a:rPr lang="en-US" b="1" i="1" u="sng" dirty="0">
                <a:latin typeface="Arial"/>
                <a:cs typeface="Arial"/>
              </a:rPr>
              <a:t> в </a:t>
            </a:r>
            <a:r>
              <a:rPr lang="en-US" b="1" i="1" u="sng" dirty="0" err="1">
                <a:latin typeface="Arial"/>
                <a:cs typeface="Arial"/>
              </a:rPr>
              <a:t>его</a:t>
            </a:r>
            <a:r>
              <a:rPr lang="en-US" b="1" i="1" u="sng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стремлении</a:t>
            </a:r>
            <a:r>
              <a:rPr lang="en-US" b="1" i="1" u="sng" dirty="0">
                <a:latin typeface="Arial"/>
                <a:cs typeface="Arial"/>
              </a:rPr>
              <a:t>, </a:t>
            </a:r>
            <a:r>
              <a:rPr lang="en-US" b="1" i="1" u="sng" dirty="0" err="1">
                <a:latin typeface="Arial"/>
                <a:cs typeface="Arial"/>
              </a:rPr>
              <a:t>обеспечить</a:t>
            </a:r>
            <a:r>
              <a:rPr lang="en-US" b="1" i="1" u="sng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необходимыми</a:t>
            </a:r>
            <a:r>
              <a:rPr lang="en-US" b="1" i="1" u="sng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консультациями</a:t>
            </a:r>
            <a:r>
              <a:rPr lang="en-US" b="1" i="1" u="sng" dirty="0">
                <a:latin typeface="Arial"/>
                <a:cs typeface="Arial"/>
              </a:rPr>
              <a:t>, </a:t>
            </a:r>
            <a:r>
              <a:rPr lang="en-US" b="1" i="1" u="sng" dirty="0" err="1">
                <a:latin typeface="Arial"/>
                <a:cs typeface="Arial"/>
              </a:rPr>
              <a:t>указывать</a:t>
            </a:r>
            <a:r>
              <a:rPr lang="en-US" b="1" i="1" u="sng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на</a:t>
            </a:r>
            <a:r>
              <a:rPr lang="en-US" b="1" i="1" u="sng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положительные</a:t>
            </a:r>
            <a:r>
              <a:rPr lang="en-US" b="1" i="1" u="sng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изменения</a:t>
            </a:r>
            <a:r>
              <a:rPr lang="en-US" b="1" i="1" u="sng" dirty="0">
                <a:latin typeface="Arial"/>
                <a:cs typeface="Arial"/>
              </a:rPr>
              <a:t> в  </a:t>
            </a:r>
            <a:r>
              <a:rPr lang="en-US" b="1" i="1" u="sng" dirty="0" err="1">
                <a:latin typeface="Arial"/>
                <a:cs typeface="Arial"/>
              </a:rPr>
              <a:t>его</a:t>
            </a:r>
            <a:r>
              <a:rPr lang="en-US" b="1" i="1" u="sng" dirty="0">
                <a:latin typeface="Arial"/>
                <a:cs typeface="Arial"/>
              </a:rPr>
              <a:t>  </a:t>
            </a:r>
            <a:r>
              <a:rPr lang="en-US" b="1" i="1" u="sng" dirty="0" err="1">
                <a:latin typeface="Arial"/>
                <a:cs typeface="Arial"/>
              </a:rPr>
              <a:t>жизни</a:t>
            </a:r>
            <a:r>
              <a:rPr lang="en-US" b="1" i="1" u="sng" dirty="0">
                <a:latin typeface="Arial"/>
                <a:cs typeface="Arial"/>
              </a:rPr>
              <a:t>;</a:t>
            </a:r>
            <a:endParaRPr lang="en-US" dirty="0"/>
          </a:p>
          <a:p>
            <a:r>
              <a:rPr lang="en-US" b="1" i="1" dirty="0" err="1">
                <a:latin typeface="Arial"/>
                <a:cs typeface="Arial"/>
              </a:rPr>
              <a:t>несмотря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значительный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опыт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донских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медиков</a:t>
            </a:r>
            <a:r>
              <a:rPr lang="en-US" b="1" i="1" dirty="0">
                <a:latin typeface="Arial"/>
                <a:cs typeface="Arial"/>
              </a:rPr>
              <a:t> в </a:t>
            </a:r>
            <a:r>
              <a:rPr lang="en-US" b="1" i="1" dirty="0" err="1">
                <a:latin typeface="Arial"/>
                <a:cs typeface="Arial"/>
              </a:rPr>
              <a:t>сфере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профилактики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его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распространение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среди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всего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населения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не</a:t>
            </a:r>
            <a:r>
              <a:rPr lang="en-US" b="1" i="1" u="sng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носило</a:t>
            </a:r>
            <a:r>
              <a:rPr lang="en-US" b="1" i="1" u="sng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массовый</a:t>
            </a:r>
            <a:r>
              <a:rPr lang="en-US" b="1" i="1" u="sng" dirty="0">
                <a:latin typeface="Arial"/>
                <a:cs typeface="Arial"/>
              </a:rPr>
              <a:t> </a:t>
            </a:r>
            <a:r>
              <a:rPr lang="en-US" b="1" i="1" u="sng" dirty="0" err="1">
                <a:latin typeface="Arial"/>
                <a:cs typeface="Arial"/>
              </a:rPr>
              <a:t>характер</a:t>
            </a:r>
            <a:r>
              <a:rPr lang="en-US" b="1" i="1" u="sng" dirty="0">
                <a:latin typeface="Arial"/>
                <a:cs typeface="Arial"/>
              </a:rPr>
              <a:t>; </a:t>
            </a:r>
            <a:r>
              <a:rPr lang="en-US" b="1" i="1" dirty="0" err="1">
                <a:latin typeface="Arial"/>
                <a:cs typeface="Arial"/>
              </a:rPr>
              <a:t>создание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такого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проекта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как</a:t>
            </a:r>
            <a:r>
              <a:rPr lang="en-US" b="1" i="1" dirty="0">
                <a:latin typeface="Arial"/>
                <a:cs typeface="Arial"/>
              </a:rPr>
              <a:t> «</a:t>
            </a:r>
            <a:r>
              <a:rPr lang="en-US" b="1" i="1" dirty="0" err="1">
                <a:latin typeface="Arial"/>
                <a:cs typeface="Arial"/>
              </a:rPr>
              <a:t>Тихий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Дон</a:t>
            </a:r>
            <a:r>
              <a:rPr lang="en-US" b="1" i="1" dirty="0">
                <a:latin typeface="Arial"/>
                <a:cs typeface="Arial"/>
              </a:rPr>
              <a:t> - </a:t>
            </a:r>
            <a:r>
              <a:rPr lang="en-US" b="1" i="1" dirty="0" err="1">
                <a:latin typeface="Arial"/>
                <a:cs typeface="Arial"/>
              </a:rPr>
              <a:t>здоровье</a:t>
            </a:r>
            <a:r>
              <a:rPr lang="en-US" b="1" i="1" dirty="0">
                <a:latin typeface="Arial"/>
                <a:cs typeface="Arial"/>
              </a:rPr>
              <a:t> в </a:t>
            </a:r>
            <a:r>
              <a:rPr lang="en-US" b="1" i="1" dirty="0" err="1">
                <a:latin typeface="Arial"/>
                <a:cs typeface="Arial"/>
              </a:rPr>
              <a:t>каждоый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дом</a:t>
            </a:r>
            <a:r>
              <a:rPr lang="en-US" b="1" i="1" dirty="0">
                <a:latin typeface="Arial"/>
                <a:cs typeface="Arial"/>
              </a:rPr>
              <a:t>» </a:t>
            </a:r>
            <a:r>
              <a:rPr lang="en-US" b="1" i="1" dirty="0" err="1">
                <a:latin typeface="Arial"/>
                <a:cs typeface="Arial"/>
              </a:rPr>
              <a:t>было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продиктовано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необходимостью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охвата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профилактической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работой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более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широких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масс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населения</a:t>
            </a:r>
            <a:r>
              <a:rPr lang="en-US" b="1" i="1" dirty="0">
                <a:latin typeface="Arial"/>
                <a:cs typeface="Arial"/>
              </a:rPr>
              <a:t>.</a:t>
            </a:r>
            <a:endParaRPr lang="en-US" dirty="0"/>
          </a:p>
          <a:p>
            <a:endParaRPr lang="en-US"/>
          </a:p>
          <a:p>
            <a:pPr algn="l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4CE5EDF-A600-4C9E-BF8F-DACDDB808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70228" y="2063093"/>
            <a:ext cx="4240923" cy="31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58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26" y="89052"/>
            <a:ext cx="7900013" cy="274228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Акция</a:t>
            </a:r>
            <a:r>
              <a:rPr lang="en-US" sz="4000" b="1" dirty="0">
                <a:latin typeface="Arial"/>
                <a:cs typeface="Arial"/>
              </a:rPr>
              <a:t> «</a:t>
            </a:r>
            <a:r>
              <a:rPr lang="en-US" sz="4000" b="1" dirty="0" err="1">
                <a:latin typeface="Arial"/>
                <a:cs typeface="Arial"/>
              </a:rPr>
              <a:t>Тихий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Дон</a:t>
            </a:r>
            <a:r>
              <a:rPr lang="en-US" sz="4000" b="1" dirty="0">
                <a:latin typeface="Arial"/>
                <a:cs typeface="Arial"/>
              </a:rPr>
              <a:t> - </a:t>
            </a:r>
            <a:r>
              <a:rPr lang="en-US" sz="4000" b="1" dirty="0" err="1">
                <a:latin typeface="Arial"/>
                <a:cs typeface="Arial"/>
              </a:rPr>
              <a:t>здоровье</a:t>
            </a:r>
            <a:r>
              <a:rPr lang="en-US" sz="4000" b="1" dirty="0">
                <a:latin typeface="Arial"/>
                <a:cs typeface="Arial"/>
              </a:rPr>
              <a:t> в </a:t>
            </a:r>
            <a:r>
              <a:rPr lang="en-US" sz="4000" b="1" dirty="0" err="1">
                <a:latin typeface="Arial"/>
                <a:cs typeface="Arial"/>
              </a:rPr>
              <a:t>каждый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дом</a:t>
            </a:r>
            <a:r>
              <a:rPr lang="en-US" sz="4000" b="1" dirty="0">
                <a:latin typeface="Arial"/>
                <a:cs typeface="Arial"/>
              </a:rPr>
              <a:t>»</a:t>
            </a:r>
            <a:endParaRPr lang="en-US" sz="4000" dirty="0"/>
          </a:p>
          <a:p>
            <a:endParaRPr lang="en-US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3850" y="6038059"/>
            <a:ext cx="4610560" cy="772201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latin typeface="Arial"/>
                <a:cs typeface="Arial"/>
              </a:rPr>
              <a:t>МУЗ «</a:t>
            </a:r>
            <a:r>
              <a:rPr lang="en-US" sz="2000" i="1" dirty="0" err="1">
                <a:latin typeface="Arial"/>
                <a:cs typeface="Arial"/>
              </a:rPr>
              <a:t>Городская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поликлиника</a:t>
            </a:r>
            <a:r>
              <a:rPr lang="en-US" sz="2000" i="1" dirty="0">
                <a:latin typeface="Arial"/>
                <a:cs typeface="Arial"/>
              </a:rPr>
              <a:t> №1» </a:t>
            </a:r>
            <a:r>
              <a:rPr lang="en-US" sz="2000" i="1" dirty="0" err="1">
                <a:latin typeface="Arial"/>
                <a:cs typeface="Arial"/>
              </a:rPr>
              <a:t>г.Волгодонска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Ростовской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области</a:t>
            </a:r>
            <a:endParaRPr lang="en-US" sz="2000" dirty="0" err="1"/>
          </a:p>
          <a:p>
            <a:endParaRPr lang="en-US"/>
          </a:p>
          <a:p>
            <a:endParaRPr lang="en-US" dirty="0"/>
          </a:p>
        </p:txBody>
      </p:sp>
      <p:pic>
        <p:nvPicPr>
          <p:cNvPr id="6" name="Picture 6" descr="A picture containing indoor, person, wall&#10;&#10;Description generated with high confidence">
            <a:extLst>
              <a:ext uri="{FF2B5EF4-FFF2-40B4-BE49-F238E27FC236}">
                <a16:creationId xmlns:a16="http://schemas.microsoft.com/office/drawing/2014/main" id="{D4A55CDB-4BD5-423F-A3C9-1FF15A41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8672" y="2169482"/>
            <a:ext cx="3934371" cy="2208704"/>
          </a:xfrm>
          <a:prstGeom prst="rect">
            <a:avLst/>
          </a:prstGeom>
        </p:spPr>
      </p:pic>
      <p:pic>
        <p:nvPicPr>
          <p:cNvPr id="8" name="Picture 8" descr="A picture containing indoor, person, wall, bed&#10;&#10;Description generated with very high confidence">
            <a:extLst>
              <a:ext uri="{FF2B5EF4-FFF2-40B4-BE49-F238E27FC236}">
                <a16:creationId xmlns:a16="http://schemas.microsoft.com/office/drawing/2014/main" id="{C9ADF619-8B09-40DB-BA3D-EC8E85C35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38331" y="2158233"/>
            <a:ext cx="3951889" cy="2226221"/>
          </a:xfrm>
          <a:prstGeom prst="rect">
            <a:avLst/>
          </a:prstGeom>
        </p:spPr>
      </p:pic>
      <p:pic>
        <p:nvPicPr>
          <p:cNvPr id="10" name="Picture 10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61E03D6E-9D3F-490D-A65D-2D7DABD2A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20608" y="2158233"/>
            <a:ext cx="3943130" cy="2234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045255-E696-43C1-AE03-63B61B99D8D0}"/>
              </a:ext>
            </a:extLst>
          </p:cNvPr>
          <p:cNvSpPr txBox="1"/>
          <p:nvPr/>
        </p:nvSpPr>
        <p:spPr>
          <a:xfrm>
            <a:off x="8280400" y="292538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i="1" dirty="0" err="1"/>
              <a:t>Лидеры</a:t>
            </a:r>
            <a:r>
              <a:rPr lang="en-US" sz="2200" b="1" i="1" dirty="0"/>
              <a:t> </a:t>
            </a:r>
            <a:r>
              <a:rPr lang="en-US" sz="2200" b="1" i="1" dirty="0" err="1"/>
              <a:t>практики</a:t>
            </a:r>
            <a:endParaRPr lang="en-US" sz="2200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90F549-2EAB-486B-B98C-3DEBCADA3711}"/>
              </a:ext>
            </a:extLst>
          </p:cNvPr>
          <p:cNvSpPr txBox="1"/>
          <p:nvPr/>
        </p:nvSpPr>
        <p:spPr>
          <a:xfrm>
            <a:off x="1022241" y="5252654"/>
            <a:ext cx="222644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Дворников</a:t>
            </a:r>
            <a:r>
              <a:rPr lang="en-US" sz="1600" dirty="0"/>
              <a:t> </a:t>
            </a:r>
            <a:r>
              <a:rPr lang="en-US" sz="1600" dirty="0" err="1"/>
              <a:t>Виктор</a:t>
            </a:r>
            <a:r>
              <a:rPr lang="en-US" sz="1600" dirty="0"/>
              <a:t> </a:t>
            </a:r>
            <a:r>
              <a:rPr lang="en-US" sz="1600" dirty="0" err="1"/>
              <a:t>Алексеевич</a:t>
            </a:r>
            <a:r>
              <a:rPr lang="en-US" sz="1600" dirty="0"/>
              <a:t>, </a:t>
            </a:r>
            <a:r>
              <a:rPr lang="en-US" sz="1600" dirty="0" err="1"/>
              <a:t>заведующий</a:t>
            </a:r>
            <a:r>
              <a:rPr lang="en-US" sz="1600" dirty="0"/>
              <a:t> </a:t>
            </a:r>
            <a:r>
              <a:rPr lang="en-US" sz="1600" dirty="0" err="1"/>
              <a:t>терапевтическим</a:t>
            </a:r>
            <a:r>
              <a:rPr lang="en-US" sz="1600" dirty="0"/>
              <a:t> </a:t>
            </a:r>
            <a:r>
              <a:rPr lang="en-US" sz="1600" dirty="0" err="1"/>
              <a:t>отделением</a:t>
            </a:r>
            <a:r>
              <a:rPr lang="en-US" sz="1600" dirty="0"/>
              <a:t> №1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B54D0-26C5-49A7-82BE-528257DB01E1}"/>
              </a:ext>
            </a:extLst>
          </p:cNvPr>
          <p:cNvSpPr txBox="1"/>
          <p:nvPr/>
        </p:nvSpPr>
        <p:spPr>
          <a:xfrm>
            <a:off x="4458357" y="5255391"/>
            <a:ext cx="231402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Евдокимова</a:t>
            </a:r>
            <a:r>
              <a:rPr lang="en-US" sz="1600" dirty="0"/>
              <a:t> </a:t>
            </a:r>
            <a:r>
              <a:rPr lang="en-US" sz="1600" dirty="0" err="1"/>
              <a:t>Наталья</a:t>
            </a:r>
            <a:r>
              <a:rPr lang="en-US" sz="1600" dirty="0"/>
              <a:t> </a:t>
            </a:r>
            <a:r>
              <a:rPr lang="en-US" sz="1600" dirty="0" err="1"/>
              <a:t>Ивановна</a:t>
            </a:r>
            <a:r>
              <a:rPr lang="en-US" sz="1600" dirty="0"/>
              <a:t>, </a:t>
            </a:r>
            <a:r>
              <a:rPr lang="en-US" sz="1600" dirty="0" err="1"/>
              <a:t>заместитель</a:t>
            </a:r>
            <a:r>
              <a:rPr lang="en-US" sz="1600" dirty="0"/>
              <a:t> </a:t>
            </a:r>
            <a:r>
              <a:rPr lang="en-US" sz="1600" dirty="0" err="1"/>
              <a:t>главного</a:t>
            </a:r>
            <a:r>
              <a:rPr lang="en-US" sz="1600" dirty="0"/>
              <a:t> </a:t>
            </a:r>
            <a:r>
              <a:rPr lang="en-US" sz="1600" dirty="0" err="1"/>
              <a:t>врача</a:t>
            </a:r>
            <a:r>
              <a:rPr lang="en-US" sz="1600" dirty="0"/>
              <a:t> </a:t>
            </a:r>
            <a:r>
              <a:rPr lang="en-US" sz="1600" dirty="0" err="1"/>
              <a:t>по</a:t>
            </a:r>
            <a:r>
              <a:rPr lang="en-US" sz="1600" dirty="0"/>
              <a:t> </a:t>
            </a:r>
            <a:r>
              <a:rPr lang="en-US" sz="1600" dirty="0" err="1"/>
              <a:t>медицинской</a:t>
            </a:r>
            <a:r>
              <a:rPr lang="en-US" sz="1600" dirty="0"/>
              <a:t> </a:t>
            </a:r>
            <a:r>
              <a:rPr lang="en-US" sz="1600" dirty="0" err="1"/>
              <a:t>части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CBA77-572C-4BE2-AA4B-41441CA91446}"/>
              </a:ext>
            </a:extLst>
          </p:cNvPr>
          <p:cNvSpPr txBox="1"/>
          <p:nvPr/>
        </p:nvSpPr>
        <p:spPr>
          <a:xfrm>
            <a:off x="8008335" y="5231852"/>
            <a:ext cx="40745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ea typeface="+mn-lt"/>
                <a:cs typeface="+mn-lt"/>
              </a:rPr>
              <a:t>Новиков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Андрей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Павлович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dirty="0" err="1">
                <a:ea typeface="+mn-lt"/>
                <a:cs typeface="+mn-lt"/>
              </a:rPr>
              <a:t>заведующий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терапевтическим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отделением</a:t>
            </a:r>
            <a:r>
              <a:rPr lang="en-US" sz="1600" dirty="0">
                <a:ea typeface="+mn-lt"/>
                <a:cs typeface="+mn-lt"/>
              </a:rPr>
              <a:t> №2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8997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26" y="89052"/>
            <a:ext cx="7900013" cy="274228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Акция</a:t>
            </a:r>
            <a:r>
              <a:rPr lang="en-US" sz="4000" b="1" dirty="0">
                <a:latin typeface="Arial"/>
                <a:cs typeface="Arial"/>
              </a:rPr>
              <a:t> «</a:t>
            </a:r>
            <a:r>
              <a:rPr lang="en-US" sz="4000" b="1" dirty="0" err="1">
                <a:latin typeface="Arial"/>
                <a:cs typeface="Arial"/>
              </a:rPr>
              <a:t>Тихий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Дон</a:t>
            </a:r>
            <a:r>
              <a:rPr lang="en-US" sz="4000" b="1" dirty="0">
                <a:latin typeface="Arial"/>
                <a:cs typeface="Arial"/>
              </a:rPr>
              <a:t> - </a:t>
            </a:r>
            <a:r>
              <a:rPr lang="en-US" sz="4000" b="1" dirty="0" err="1">
                <a:latin typeface="Arial"/>
                <a:cs typeface="Arial"/>
              </a:rPr>
              <a:t>здоровье</a:t>
            </a:r>
            <a:r>
              <a:rPr lang="en-US" sz="4000" b="1" dirty="0">
                <a:latin typeface="Arial"/>
                <a:cs typeface="Arial"/>
              </a:rPr>
              <a:t> в </a:t>
            </a:r>
            <a:r>
              <a:rPr lang="en-US" sz="4000" b="1" dirty="0" err="1">
                <a:latin typeface="Arial"/>
                <a:cs typeface="Arial"/>
              </a:rPr>
              <a:t>каждый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дом</a:t>
            </a:r>
            <a:r>
              <a:rPr lang="en-US" sz="4000" b="1" dirty="0">
                <a:latin typeface="Arial"/>
                <a:cs typeface="Arial"/>
              </a:rPr>
              <a:t>»</a:t>
            </a:r>
            <a:endParaRPr lang="en-US" sz="4000" dirty="0"/>
          </a:p>
          <a:p>
            <a:endParaRPr lang="en-US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3850" y="6038059"/>
            <a:ext cx="4610560" cy="772201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latin typeface="Arial"/>
                <a:cs typeface="Arial"/>
              </a:rPr>
              <a:t>МУЗ «</a:t>
            </a:r>
            <a:r>
              <a:rPr lang="en-US" sz="2000" i="1" dirty="0" err="1">
                <a:latin typeface="Arial"/>
                <a:cs typeface="Arial"/>
              </a:rPr>
              <a:t>Городская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поликлиника</a:t>
            </a:r>
            <a:r>
              <a:rPr lang="en-US" sz="2000" i="1" dirty="0">
                <a:latin typeface="Arial"/>
                <a:cs typeface="Arial"/>
              </a:rPr>
              <a:t> №1» </a:t>
            </a:r>
            <a:r>
              <a:rPr lang="en-US" sz="2000" i="1" dirty="0" err="1">
                <a:latin typeface="Arial"/>
                <a:cs typeface="Arial"/>
              </a:rPr>
              <a:t>г.Волгодонска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Ростовской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области</a:t>
            </a:r>
            <a:endParaRPr lang="en-US" sz="2000" dirty="0" err="1"/>
          </a:p>
          <a:p>
            <a:endParaRPr lang="en-US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6F3C9-F696-4AA0-8172-AC45D8A64278}"/>
              </a:ext>
            </a:extLst>
          </p:cNvPr>
          <p:cNvSpPr txBox="1"/>
          <p:nvPr/>
        </p:nvSpPr>
        <p:spPr>
          <a:xfrm>
            <a:off x="1134738" y="2374133"/>
            <a:ext cx="670927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latin typeface="Arial"/>
                <a:cs typeface="Arial"/>
              </a:rPr>
              <a:t>Во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время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прохождения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акции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проводятся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выездные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занятия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школ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здоровья</a:t>
            </a:r>
            <a:r>
              <a:rPr lang="en-US" b="1" i="1" dirty="0">
                <a:latin typeface="Arial"/>
                <a:cs typeface="Arial"/>
              </a:rPr>
              <a:t>: «</a:t>
            </a:r>
            <a:r>
              <a:rPr lang="en-US" b="1" i="1" dirty="0" err="1">
                <a:latin typeface="Arial"/>
                <a:cs typeface="Arial"/>
              </a:rPr>
              <a:t>Школа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сахароного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диабета</a:t>
            </a:r>
            <a:r>
              <a:rPr lang="en-US" b="1" i="1" dirty="0">
                <a:latin typeface="Arial"/>
                <a:cs typeface="Arial"/>
              </a:rPr>
              <a:t>», «</a:t>
            </a:r>
            <a:r>
              <a:rPr lang="en-US" b="1" i="1" dirty="0" err="1">
                <a:latin typeface="Arial"/>
                <a:cs typeface="Arial"/>
              </a:rPr>
              <a:t>Школа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артериальной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гипертензии</a:t>
            </a:r>
            <a:r>
              <a:rPr lang="en-US" b="1" i="1" dirty="0">
                <a:latin typeface="Arial"/>
                <a:cs typeface="Arial"/>
              </a:rPr>
              <a:t>», </a:t>
            </a:r>
            <a:r>
              <a:rPr lang="en-US" b="1" i="1" dirty="0" err="1">
                <a:latin typeface="Arial"/>
                <a:cs typeface="Arial"/>
              </a:rPr>
              <a:t>проводятся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эспресс-анализы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крови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определения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уровня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глюкозы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измерение</a:t>
            </a:r>
            <a:r>
              <a:rPr lang="en-US" b="1" i="1" dirty="0">
                <a:latin typeface="Arial"/>
                <a:cs typeface="Arial"/>
              </a:rPr>
              <a:t> АД, </a:t>
            </a:r>
            <a:r>
              <a:rPr lang="en-US" b="1" i="1" dirty="0" err="1">
                <a:latin typeface="Arial"/>
                <a:cs typeface="Arial"/>
              </a:rPr>
              <a:t>раздаются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информационные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материалы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профилактике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различных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заболеваний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по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пропаганде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здорового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образа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жизни</a:t>
            </a:r>
            <a:r>
              <a:rPr lang="en-US" b="1" i="1" dirty="0">
                <a:latin typeface="Arial"/>
                <a:cs typeface="Arial"/>
              </a:rPr>
              <a:t> и </a:t>
            </a:r>
            <a:r>
              <a:rPr lang="en-US" b="1" i="1" dirty="0" err="1">
                <a:latin typeface="Arial"/>
                <a:cs typeface="Arial"/>
              </a:rPr>
              <a:t>отказу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от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вредных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привычек</a:t>
            </a:r>
            <a:r>
              <a:rPr lang="en-US" b="1" i="1" dirty="0">
                <a:latin typeface="Arial"/>
                <a:cs typeface="Arial"/>
              </a:rPr>
              <a:t>. </a:t>
            </a:r>
            <a:r>
              <a:rPr lang="en-US" b="1" i="1" dirty="0" err="1">
                <a:latin typeface="Arial"/>
                <a:cs typeface="Arial"/>
              </a:rPr>
              <a:t>Специалисты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проводят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консультации</a:t>
            </a:r>
            <a:r>
              <a:rPr lang="en-US" b="1" i="1" dirty="0">
                <a:latin typeface="Arial"/>
                <a:cs typeface="Arial"/>
              </a:rPr>
              <a:t> и </a:t>
            </a:r>
            <a:r>
              <a:rPr lang="en-US" b="1" i="1" dirty="0" err="1">
                <a:latin typeface="Arial"/>
                <a:cs typeface="Arial"/>
              </a:rPr>
              <a:t>дают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рекомендации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при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неоюходимости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направляют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прием</a:t>
            </a:r>
            <a:r>
              <a:rPr lang="en-US" b="1" i="1" dirty="0">
                <a:latin typeface="Arial"/>
                <a:cs typeface="Arial"/>
              </a:rPr>
              <a:t> в </a:t>
            </a:r>
            <a:r>
              <a:rPr lang="en-US" b="1" i="1" dirty="0" err="1">
                <a:latin typeface="Arial"/>
                <a:cs typeface="Arial"/>
              </a:rPr>
              <a:t>поликлинику</a:t>
            </a:r>
            <a:r>
              <a:rPr lang="en-US" b="1" i="1" dirty="0">
                <a:latin typeface="Arial"/>
                <a:cs typeface="Arial"/>
              </a:rPr>
              <a:t>.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8045C11-14C6-4C2E-B668-300CCD9E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822" y="1563477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26" y="89052"/>
            <a:ext cx="7900013" cy="274228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Акция</a:t>
            </a:r>
            <a:r>
              <a:rPr lang="en-US" sz="4000" b="1" dirty="0">
                <a:latin typeface="Arial"/>
                <a:cs typeface="Arial"/>
              </a:rPr>
              <a:t> «</a:t>
            </a:r>
            <a:r>
              <a:rPr lang="en-US" sz="4000" b="1" dirty="0" err="1">
                <a:latin typeface="Arial"/>
                <a:cs typeface="Arial"/>
              </a:rPr>
              <a:t>Тихий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Дон</a:t>
            </a:r>
            <a:r>
              <a:rPr lang="en-US" sz="4000" b="1" dirty="0">
                <a:latin typeface="Arial"/>
                <a:cs typeface="Arial"/>
              </a:rPr>
              <a:t> - </a:t>
            </a:r>
            <a:r>
              <a:rPr lang="en-US" sz="4000" b="1" dirty="0" err="1">
                <a:latin typeface="Arial"/>
                <a:cs typeface="Arial"/>
              </a:rPr>
              <a:t>здоровье</a:t>
            </a:r>
            <a:r>
              <a:rPr lang="en-US" sz="4000" b="1" dirty="0">
                <a:latin typeface="Arial"/>
                <a:cs typeface="Arial"/>
              </a:rPr>
              <a:t> в </a:t>
            </a:r>
            <a:r>
              <a:rPr lang="en-US" sz="4000" b="1" dirty="0" err="1">
                <a:latin typeface="Arial"/>
                <a:cs typeface="Arial"/>
              </a:rPr>
              <a:t>каждый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дом</a:t>
            </a:r>
            <a:r>
              <a:rPr lang="en-US" sz="4000" b="1" dirty="0">
                <a:latin typeface="Arial"/>
                <a:cs typeface="Arial"/>
              </a:rPr>
              <a:t>»</a:t>
            </a:r>
            <a:endParaRPr lang="en-US" sz="4000" dirty="0"/>
          </a:p>
          <a:p>
            <a:endParaRPr lang="en-US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3850" y="6038059"/>
            <a:ext cx="4610560" cy="772201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latin typeface="Arial"/>
                <a:cs typeface="Arial"/>
              </a:rPr>
              <a:t>МУЗ «</a:t>
            </a:r>
            <a:r>
              <a:rPr lang="en-US" sz="2000" i="1" dirty="0" err="1">
                <a:latin typeface="Arial"/>
                <a:cs typeface="Arial"/>
              </a:rPr>
              <a:t>Городская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поликлиника</a:t>
            </a:r>
            <a:r>
              <a:rPr lang="en-US" sz="2000" i="1" dirty="0">
                <a:latin typeface="Arial"/>
                <a:cs typeface="Arial"/>
              </a:rPr>
              <a:t> №1» </a:t>
            </a:r>
            <a:r>
              <a:rPr lang="en-US" sz="2000" i="1" dirty="0" err="1">
                <a:latin typeface="Arial"/>
                <a:cs typeface="Arial"/>
              </a:rPr>
              <a:t>г.Волгодонска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Ростовской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области</a:t>
            </a:r>
            <a:endParaRPr lang="en-US" sz="2000" dirty="0" err="1"/>
          </a:p>
          <a:p>
            <a:endParaRPr lang="en-US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9A532-5357-4BA7-815C-3FDB87FCA6CD}"/>
              </a:ext>
            </a:extLst>
          </p:cNvPr>
          <p:cNvSpPr txBox="1"/>
          <p:nvPr/>
        </p:nvSpPr>
        <p:spPr>
          <a:xfrm>
            <a:off x="1850834" y="2640375"/>
            <a:ext cx="561676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latin typeface="Arial"/>
                <a:cs typeface="Arial"/>
              </a:rPr>
              <a:t>В </a:t>
            </a:r>
            <a:r>
              <a:rPr lang="en-US" b="1" i="1" dirty="0" err="1">
                <a:latin typeface="Arial"/>
                <a:cs typeface="Arial"/>
              </a:rPr>
              <a:t>акции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принимают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участие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специалисты</a:t>
            </a:r>
            <a:r>
              <a:rPr lang="en-US" b="1" i="1" dirty="0">
                <a:latin typeface="Arial"/>
                <a:cs typeface="Arial"/>
              </a:rPr>
              <a:t> МУЗ «</a:t>
            </a:r>
            <a:r>
              <a:rPr lang="en-US" b="1" i="1" dirty="0" err="1">
                <a:latin typeface="Arial"/>
                <a:cs typeface="Arial"/>
              </a:rPr>
              <a:t>Городская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поликлиника</a:t>
            </a:r>
            <a:r>
              <a:rPr lang="en-US" b="1" i="1" dirty="0">
                <a:latin typeface="Arial"/>
                <a:cs typeface="Arial"/>
              </a:rPr>
              <a:t> №1»: </a:t>
            </a:r>
            <a:r>
              <a:rPr lang="en-US" b="1" i="1" dirty="0" err="1">
                <a:latin typeface="Arial"/>
                <a:cs typeface="Arial"/>
              </a:rPr>
              <a:t>терапевты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эндокринологи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лаборанты</a:t>
            </a:r>
            <a:r>
              <a:rPr lang="en-US" b="1" i="1" dirty="0">
                <a:latin typeface="Arial"/>
                <a:cs typeface="Arial"/>
              </a:rPr>
              <a:t> КДЛ, </a:t>
            </a:r>
            <a:r>
              <a:rPr lang="en-US" b="1" i="1" dirty="0" err="1">
                <a:latin typeface="Arial"/>
                <a:cs typeface="Arial"/>
              </a:rPr>
              <a:t>сотрудники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кабинета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мед.профилактики</a:t>
            </a:r>
            <a:r>
              <a:rPr lang="en-US" b="1" i="1" dirty="0">
                <a:latin typeface="Arial"/>
                <a:cs typeface="Arial"/>
              </a:rPr>
              <a:t>.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9FC7EF4-FCE6-4D3E-A981-0323EEECB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954" y="1370682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6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26" y="89052"/>
            <a:ext cx="7900013" cy="274228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Акция</a:t>
            </a:r>
            <a:r>
              <a:rPr lang="en-US" sz="4000" b="1" dirty="0">
                <a:latin typeface="Arial"/>
                <a:cs typeface="Arial"/>
              </a:rPr>
              <a:t> «</a:t>
            </a:r>
            <a:r>
              <a:rPr lang="en-US" sz="4000" b="1" dirty="0" err="1">
                <a:latin typeface="Arial"/>
                <a:cs typeface="Arial"/>
              </a:rPr>
              <a:t>Тихий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Дон</a:t>
            </a:r>
            <a:r>
              <a:rPr lang="en-US" sz="4000" b="1" dirty="0">
                <a:latin typeface="Arial"/>
                <a:cs typeface="Arial"/>
              </a:rPr>
              <a:t> - </a:t>
            </a:r>
            <a:r>
              <a:rPr lang="en-US" sz="4000" b="1" dirty="0" err="1">
                <a:latin typeface="Arial"/>
                <a:cs typeface="Arial"/>
              </a:rPr>
              <a:t>здоровье</a:t>
            </a:r>
            <a:r>
              <a:rPr lang="en-US" sz="4000" b="1" dirty="0">
                <a:latin typeface="Arial"/>
                <a:cs typeface="Arial"/>
              </a:rPr>
              <a:t> в </a:t>
            </a:r>
            <a:r>
              <a:rPr lang="en-US" sz="4000" b="1" dirty="0" err="1">
                <a:latin typeface="Arial"/>
                <a:cs typeface="Arial"/>
              </a:rPr>
              <a:t>каждый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дом</a:t>
            </a:r>
            <a:r>
              <a:rPr lang="en-US" sz="4000" b="1" dirty="0">
                <a:latin typeface="Arial"/>
                <a:cs typeface="Arial"/>
              </a:rPr>
              <a:t>»</a:t>
            </a:r>
            <a:endParaRPr lang="en-US" sz="4000" dirty="0"/>
          </a:p>
          <a:p>
            <a:endParaRPr lang="en-US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3850" y="6038059"/>
            <a:ext cx="4610560" cy="772201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latin typeface="Arial"/>
                <a:cs typeface="Arial"/>
              </a:rPr>
              <a:t>МУЗ «</a:t>
            </a:r>
            <a:r>
              <a:rPr lang="en-US" sz="2000" i="1" dirty="0" err="1">
                <a:latin typeface="Arial"/>
                <a:cs typeface="Arial"/>
              </a:rPr>
              <a:t>Городская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поликлиника</a:t>
            </a:r>
            <a:r>
              <a:rPr lang="en-US" sz="2000" i="1" dirty="0">
                <a:latin typeface="Arial"/>
                <a:cs typeface="Arial"/>
              </a:rPr>
              <a:t> №1» </a:t>
            </a:r>
            <a:r>
              <a:rPr lang="en-US" sz="2000" i="1" dirty="0" err="1">
                <a:latin typeface="Arial"/>
                <a:cs typeface="Arial"/>
              </a:rPr>
              <a:t>г.Волгодонска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Ростовской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области</a:t>
            </a:r>
            <a:endParaRPr lang="en-US" sz="2000" dirty="0" err="1"/>
          </a:p>
          <a:p>
            <a:endParaRPr lang="en-US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283D1-ED41-44C0-A371-71613F83A18D}"/>
              </a:ext>
            </a:extLst>
          </p:cNvPr>
          <p:cNvSpPr txBox="1"/>
          <p:nvPr/>
        </p:nvSpPr>
        <p:spPr>
          <a:xfrm>
            <a:off x="1355075" y="2153797"/>
            <a:ext cx="608498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latin typeface="Arial"/>
                <a:cs typeface="Arial"/>
              </a:rPr>
              <a:t>Акция</a:t>
            </a:r>
            <a:r>
              <a:rPr lang="en-US" b="1" i="1" dirty="0">
                <a:latin typeface="Arial"/>
                <a:cs typeface="Arial"/>
              </a:rPr>
              <a:t> «</a:t>
            </a:r>
            <a:r>
              <a:rPr lang="en-US" b="1" i="1" dirty="0" err="1">
                <a:latin typeface="Arial"/>
                <a:cs typeface="Arial"/>
              </a:rPr>
              <a:t>Тихий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Дон</a:t>
            </a:r>
            <a:r>
              <a:rPr lang="en-US" b="1" i="1" dirty="0">
                <a:latin typeface="Arial"/>
                <a:cs typeface="Arial"/>
              </a:rPr>
              <a:t> – </a:t>
            </a:r>
            <a:r>
              <a:rPr lang="en-US" b="1" i="1" dirty="0" err="1">
                <a:latin typeface="Arial"/>
                <a:cs typeface="Arial"/>
              </a:rPr>
              <a:t>здоровье</a:t>
            </a:r>
            <a:r>
              <a:rPr lang="en-US" b="1" i="1" dirty="0">
                <a:latin typeface="Arial"/>
                <a:cs typeface="Arial"/>
              </a:rPr>
              <a:t> в </a:t>
            </a:r>
            <a:r>
              <a:rPr lang="en-US" b="1" i="1" dirty="0" err="1">
                <a:latin typeface="Arial"/>
                <a:cs typeface="Arial"/>
              </a:rPr>
              <a:t>каждый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дом</a:t>
            </a:r>
            <a:r>
              <a:rPr lang="en-US" b="1" i="1" dirty="0">
                <a:latin typeface="Arial"/>
                <a:cs typeface="Arial"/>
              </a:rPr>
              <a:t>» </a:t>
            </a:r>
            <a:r>
              <a:rPr lang="en-US" b="1" i="1" dirty="0" err="1">
                <a:latin typeface="Arial"/>
                <a:cs typeface="Arial"/>
              </a:rPr>
              <a:t>проводится</a:t>
            </a:r>
            <a:r>
              <a:rPr lang="en-US" b="1" i="1" dirty="0">
                <a:latin typeface="Arial"/>
                <a:cs typeface="Arial"/>
              </a:rPr>
              <a:t> с 31.08.2010 </a:t>
            </a:r>
            <a:r>
              <a:rPr lang="en-US" b="1" i="1" dirty="0" err="1">
                <a:latin typeface="Arial"/>
                <a:cs typeface="Arial"/>
              </a:rPr>
              <a:t>по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настоящее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время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акция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проводится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площадке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ПКиО</a:t>
            </a:r>
            <a:r>
              <a:rPr lang="en-US" b="1" i="1" dirty="0">
                <a:latin typeface="Arial"/>
                <a:cs typeface="Arial"/>
              </a:rPr>
              <a:t> «</a:t>
            </a:r>
            <a:r>
              <a:rPr lang="en-US" b="1" i="1" dirty="0" err="1">
                <a:latin typeface="Arial"/>
                <a:cs typeface="Arial"/>
              </a:rPr>
              <a:t>Победа</a:t>
            </a:r>
            <a:r>
              <a:rPr lang="en-US" b="1" i="1" dirty="0">
                <a:latin typeface="Arial"/>
                <a:cs typeface="Arial"/>
              </a:rPr>
              <a:t>» </a:t>
            </a:r>
            <a:r>
              <a:rPr lang="en-US" b="1" i="1" dirty="0" err="1">
                <a:latin typeface="Arial"/>
                <a:cs typeface="Arial"/>
              </a:rPr>
              <a:t>г.Волгодонска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последний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четверг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каждого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месяца</a:t>
            </a:r>
            <a:r>
              <a:rPr lang="en-US" b="1" i="1" dirty="0">
                <a:latin typeface="Arial"/>
                <a:cs typeface="Arial"/>
              </a:rPr>
              <a:t>.</a:t>
            </a:r>
            <a:endParaRPr lang="en-US" dirty="0"/>
          </a:p>
          <a:p>
            <a:endParaRPr lang="en-US"/>
          </a:p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507FD-7233-4C83-98F3-AF3C92F91CE2}"/>
              </a:ext>
            </a:extLst>
          </p:cNvPr>
          <p:cNvSpPr txBox="1"/>
          <p:nvPr/>
        </p:nvSpPr>
        <p:spPr>
          <a:xfrm>
            <a:off x="3361636" y="4509226"/>
            <a:ext cx="274319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latin typeface="Arial"/>
                <a:cs typeface="Arial"/>
              </a:rPr>
              <a:t>Проект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реализован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без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привлечения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дополнительных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бюджетных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средств</a:t>
            </a:r>
            <a:r>
              <a:rPr lang="en-US" b="1" i="1" dirty="0">
                <a:latin typeface="Arial"/>
                <a:cs typeface="Arial"/>
              </a:rPr>
              <a:t>.</a:t>
            </a:r>
            <a:endParaRPr lang="en-US" dirty="0"/>
          </a:p>
          <a:p>
            <a:endParaRPr lang="en-US"/>
          </a:p>
          <a:p>
            <a:pPr algn="l"/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F4B1E15-C0E5-4CDA-96E0-637AA05E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713" y="2218307"/>
            <a:ext cx="4258019" cy="25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73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26" y="89052"/>
            <a:ext cx="7900013" cy="274228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Акция</a:t>
            </a:r>
            <a:r>
              <a:rPr lang="en-US" sz="4000" b="1" dirty="0">
                <a:latin typeface="Arial"/>
                <a:cs typeface="Arial"/>
              </a:rPr>
              <a:t> «</a:t>
            </a:r>
            <a:r>
              <a:rPr lang="en-US" sz="4000" b="1" dirty="0" err="1">
                <a:latin typeface="Arial"/>
                <a:cs typeface="Arial"/>
              </a:rPr>
              <a:t>Тихий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Дон</a:t>
            </a:r>
            <a:r>
              <a:rPr lang="en-US" sz="4000" b="1" dirty="0">
                <a:latin typeface="Arial"/>
                <a:cs typeface="Arial"/>
              </a:rPr>
              <a:t> - </a:t>
            </a:r>
            <a:r>
              <a:rPr lang="en-US" sz="4000" b="1" dirty="0" err="1">
                <a:latin typeface="Arial"/>
                <a:cs typeface="Arial"/>
              </a:rPr>
              <a:t>здоровье</a:t>
            </a:r>
            <a:r>
              <a:rPr lang="en-US" sz="4000" b="1" dirty="0">
                <a:latin typeface="Arial"/>
                <a:cs typeface="Arial"/>
              </a:rPr>
              <a:t> в </a:t>
            </a:r>
            <a:r>
              <a:rPr lang="en-US" sz="4000" b="1" dirty="0" err="1">
                <a:latin typeface="Arial"/>
                <a:cs typeface="Arial"/>
              </a:rPr>
              <a:t>каждый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дом</a:t>
            </a:r>
            <a:r>
              <a:rPr lang="en-US" sz="4000" b="1" dirty="0">
                <a:latin typeface="Arial"/>
                <a:cs typeface="Arial"/>
              </a:rPr>
              <a:t>»</a:t>
            </a:r>
            <a:endParaRPr lang="en-US" sz="4000" dirty="0"/>
          </a:p>
          <a:p>
            <a:endParaRPr lang="en-US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3850" y="6038059"/>
            <a:ext cx="4610560" cy="772201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latin typeface="Arial"/>
                <a:cs typeface="Arial"/>
              </a:rPr>
              <a:t>МУЗ «</a:t>
            </a:r>
            <a:r>
              <a:rPr lang="en-US" sz="2000" i="1" dirty="0" err="1">
                <a:latin typeface="Arial"/>
                <a:cs typeface="Arial"/>
              </a:rPr>
              <a:t>Городская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поликлиника</a:t>
            </a:r>
            <a:r>
              <a:rPr lang="en-US" sz="2000" i="1" dirty="0">
                <a:latin typeface="Arial"/>
                <a:cs typeface="Arial"/>
              </a:rPr>
              <a:t> №1» </a:t>
            </a:r>
            <a:r>
              <a:rPr lang="en-US" sz="2000" i="1" dirty="0" err="1">
                <a:latin typeface="Arial"/>
                <a:cs typeface="Arial"/>
              </a:rPr>
              <a:t>г.Волгодонска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Ростовской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области</a:t>
            </a:r>
            <a:endParaRPr lang="en-US" sz="2000" dirty="0" err="1"/>
          </a:p>
          <a:p>
            <a:endParaRPr lang="en-US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D6152-8670-4DCC-AEDE-1EDF31A852EF}"/>
              </a:ext>
            </a:extLst>
          </p:cNvPr>
          <p:cNvSpPr txBox="1"/>
          <p:nvPr/>
        </p:nvSpPr>
        <p:spPr>
          <a:xfrm>
            <a:off x="134039" y="1703942"/>
            <a:ext cx="733356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latin typeface="Arial"/>
                <a:cs typeface="Arial"/>
              </a:rPr>
              <a:t>Цели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проекта</a:t>
            </a:r>
            <a:r>
              <a:rPr lang="en-US" b="1" i="1" dirty="0">
                <a:latin typeface="Arial"/>
                <a:cs typeface="Arial"/>
              </a:rPr>
              <a:t>:</a:t>
            </a:r>
            <a:endParaRPr lang="en-US" dirty="0"/>
          </a:p>
          <a:p>
            <a:r>
              <a:rPr lang="en-US" b="1" i="1" dirty="0" err="1">
                <a:latin typeface="Arial"/>
                <a:cs typeface="Arial"/>
              </a:rPr>
              <a:t>увеличение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средней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продолжительности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жизни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населения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Ростовской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области</a:t>
            </a:r>
            <a:r>
              <a:rPr lang="en-US" b="1" i="1" dirty="0">
                <a:latin typeface="Arial"/>
                <a:cs typeface="Arial"/>
              </a:rPr>
              <a:t>;</a:t>
            </a:r>
            <a:endParaRPr lang="en-US" dirty="0"/>
          </a:p>
          <a:p>
            <a:r>
              <a:rPr lang="en-US" b="1" i="1" dirty="0" err="1">
                <a:latin typeface="Arial"/>
                <a:cs typeface="Arial"/>
              </a:rPr>
              <a:t>снижение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уровня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заболеваемости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социально-значимыми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заболеваниями</a:t>
            </a:r>
            <a:r>
              <a:rPr lang="en-US" b="1" i="1" dirty="0">
                <a:latin typeface="Arial"/>
                <a:cs typeface="Arial"/>
              </a:rPr>
              <a:t> – </a:t>
            </a:r>
            <a:r>
              <a:rPr lang="en-US" b="1" i="1" dirty="0" err="1">
                <a:latin typeface="Arial"/>
                <a:cs typeface="Arial"/>
              </a:rPr>
              <a:t>сердечно-сосудистыми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сахарным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диабетом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туберкулезом</a:t>
            </a:r>
            <a:r>
              <a:rPr lang="en-US" b="1" i="1" dirty="0">
                <a:latin typeface="Arial"/>
                <a:cs typeface="Arial"/>
              </a:rPr>
              <a:t>;</a:t>
            </a:r>
            <a:endParaRPr lang="en-US" dirty="0"/>
          </a:p>
          <a:p>
            <a:r>
              <a:rPr lang="en-US" b="1" i="1" dirty="0" err="1">
                <a:latin typeface="Arial"/>
                <a:cs typeface="Arial"/>
              </a:rPr>
              <a:t>повышение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доступности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получения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медицинской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помощи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консультаций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узких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специалистов</a:t>
            </a:r>
            <a:r>
              <a:rPr lang="en-US" b="1" i="1" dirty="0">
                <a:latin typeface="Arial"/>
                <a:cs typeface="Arial"/>
              </a:rPr>
              <a:t>, а </a:t>
            </a:r>
            <a:r>
              <a:rPr lang="en-US" b="1" i="1" dirty="0" err="1">
                <a:latin typeface="Arial"/>
                <a:cs typeface="Arial"/>
              </a:rPr>
              <a:t>также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знаний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профилактике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социально-значимых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заболеваний</a:t>
            </a:r>
            <a:r>
              <a:rPr lang="en-US" b="1" i="1" dirty="0">
                <a:latin typeface="Arial"/>
                <a:cs typeface="Arial"/>
              </a:rPr>
              <a:t>;</a:t>
            </a:r>
            <a:endParaRPr lang="en-US" dirty="0"/>
          </a:p>
          <a:p>
            <a:r>
              <a:rPr lang="en-US" b="1" i="1" dirty="0" err="1">
                <a:latin typeface="Arial"/>
                <a:cs typeface="Arial"/>
              </a:rPr>
              <a:t>развитие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профилактического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направления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донской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медицины</a:t>
            </a:r>
            <a:r>
              <a:rPr lang="en-US" b="1" i="1" dirty="0">
                <a:latin typeface="Arial"/>
                <a:cs typeface="Arial"/>
              </a:rPr>
              <a:t>, «</a:t>
            </a:r>
            <a:r>
              <a:rPr lang="en-US" b="1" i="1" dirty="0" err="1">
                <a:latin typeface="Arial"/>
                <a:cs typeface="Arial"/>
              </a:rPr>
              <a:t>приближение</a:t>
            </a:r>
            <a:r>
              <a:rPr lang="en-US" b="1" i="1" dirty="0">
                <a:latin typeface="Arial"/>
                <a:cs typeface="Arial"/>
              </a:rPr>
              <a:t>» </a:t>
            </a:r>
            <a:r>
              <a:rPr lang="en-US" b="1" i="1" dirty="0" err="1">
                <a:latin typeface="Arial"/>
                <a:cs typeface="Arial"/>
              </a:rPr>
              <a:t>центров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здоровья</a:t>
            </a:r>
            <a:r>
              <a:rPr lang="en-US" b="1" i="1" dirty="0">
                <a:latin typeface="Arial"/>
                <a:cs typeface="Arial"/>
              </a:rPr>
              <a:t> к </a:t>
            </a:r>
            <a:r>
              <a:rPr lang="en-US" b="1" i="1" dirty="0" err="1">
                <a:latin typeface="Arial"/>
                <a:cs typeface="Arial"/>
              </a:rPr>
              <a:t>населению</a:t>
            </a:r>
            <a:r>
              <a:rPr lang="en-US" b="1" i="1" dirty="0">
                <a:latin typeface="Arial"/>
                <a:cs typeface="Arial"/>
              </a:rPr>
              <a:t>;</a:t>
            </a:r>
            <a:endParaRPr lang="en-US" dirty="0"/>
          </a:p>
          <a:p>
            <a:r>
              <a:rPr lang="en-US" b="1" i="1" dirty="0" err="1">
                <a:latin typeface="Arial"/>
                <a:cs typeface="Arial"/>
              </a:rPr>
              <a:t>популяризация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оздоровительных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методик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разработанных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донскими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медиками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для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различных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возрастных</a:t>
            </a:r>
            <a:r>
              <a:rPr lang="en-US" b="1" i="1" dirty="0">
                <a:latin typeface="Arial"/>
                <a:cs typeface="Arial"/>
              </a:rPr>
              <a:t> и </a:t>
            </a:r>
            <a:r>
              <a:rPr lang="en-US" b="1" i="1" dirty="0" err="1">
                <a:latin typeface="Arial"/>
                <a:cs typeface="Arial"/>
              </a:rPr>
              <a:t>профессиональных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групп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населения</a:t>
            </a:r>
            <a:r>
              <a:rPr lang="en-US" b="1" i="1" dirty="0">
                <a:latin typeface="Arial"/>
                <a:cs typeface="Arial"/>
              </a:rPr>
              <a:t>.</a:t>
            </a:r>
            <a:endParaRPr lang="en-US" dirty="0"/>
          </a:p>
          <a:p>
            <a:endParaRPr lang="en-US"/>
          </a:p>
          <a:p>
            <a:pPr algn="l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07F20E1-BD2D-4F5D-8082-E9ED16FF7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593" y="1535935"/>
            <a:ext cx="3064525" cy="408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98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26" y="89052"/>
            <a:ext cx="7900013" cy="274228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Акция</a:t>
            </a:r>
            <a:r>
              <a:rPr lang="en-US" sz="4000" b="1" dirty="0">
                <a:latin typeface="Arial"/>
                <a:cs typeface="Arial"/>
              </a:rPr>
              <a:t> «</a:t>
            </a:r>
            <a:r>
              <a:rPr lang="en-US" sz="4000" b="1" dirty="0" err="1">
                <a:latin typeface="Arial"/>
                <a:cs typeface="Arial"/>
              </a:rPr>
              <a:t>Тихий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Дон</a:t>
            </a:r>
            <a:r>
              <a:rPr lang="en-US" sz="4000" b="1" dirty="0">
                <a:latin typeface="Arial"/>
                <a:cs typeface="Arial"/>
              </a:rPr>
              <a:t> - </a:t>
            </a:r>
            <a:r>
              <a:rPr lang="en-US" sz="4000" b="1" dirty="0" err="1">
                <a:latin typeface="Arial"/>
                <a:cs typeface="Arial"/>
              </a:rPr>
              <a:t>здоровье</a:t>
            </a:r>
            <a:r>
              <a:rPr lang="en-US" sz="4000" b="1" dirty="0">
                <a:latin typeface="Arial"/>
                <a:cs typeface="Arial"/>
              </a:rPr>
              <a:t> в </a:t>
            </a:r>
            <a:r>
              <a:rPr lang="en-US" sz="4000" b="1" dirty="0" err="1">
                <a:latin typeface="Arial"/>
                <a:cs typeface="Arial"/>
              </a:rPr>
              <a:t>каждый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дом</a:t>
            </a:r>
            <a:r>
              <a:rPr lang="en-US" sz="4000" b="1" dirty="0">
                <a:latin typeface="Arial"/>
                <a:cs typeface="Arial"/>
              </a:rPr>
              <a:t>»</a:t>
            </a:r>
            <a:endParaRPr lang="en-US" sz="4000" dirty="0"/>
          </a:p>
          <a:p>
            <a:endParaRPr lang="en-US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3850" y="6038059"/>
            <a:ext cx="4610560" cy="772201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latin typeface="Arial"/>
                <a:cs typeface="Arial"/>
              </a:rPr>
              <a:t>МУЗ «</a:t>
            </a:r>
            <a:r>
              <a:rPr lang="en-US" sz="2000" i="1" dirty="0" err="1">
                <a:latin typeface="Arial"/>
                <a:cs typeface="Arial"/>
              </a:rPr>
              <a:t>Городская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поликлиника</a:t>
            </a:r>
            <a:r>
              <a:rPr lang="en-US" sz="2000" i="1" dirty="0">
                <a:latin typeface="Arial"/>
                <a:cs typeface="Arial"/>
              </a:rPr>
              <a:t> №1» </a:t>
            </a:r>
            <a:r>
              <a:rPr lang="en-US" sz="2000" i="1" dirty="0" err="1">
                <a:latin typeface="Arial"/>
                <a:cs typeface="Arial"/>
              </a:rPr>
              <a:t>г.Волгодонска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Ростовской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области</a:t>
            </a:r>
            <a:endParaRPr lang="en-US" sz="2000" dirty="0" err="1"/>
          </a:p>
          <a:p>
            <a:endParaRPr lang="en-US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B6891-AE34-4109-8D14-C2460E7AC1BD}"/>
              </a:ext>
            </a:extLst>
          </p:cNvPr>
          <p:cNvSpPr txBox="1"/>
          <p:nvPr/>
        </p:nvSpPr>
        <p:spPr>
          <a:xfrm>
            <a:off x="106497" y="1713122"/>
            <a:ext cx="731519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latin typeface="Arial"/>
                <a:cs typeface="Arial"/>
              </a:rPr>
              <a:t>Задачи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проекта</a:t>
            </a:r>
            <a:r>
              <a:rPr lang="en-US" b="1" i="1" dirty="0">
                <a:latin typeface="Arial"/>
                <a:cs typeface="Arial"/>
              </a:rPr>
              <a:t>:</a:t>
            </a:r>
            <a:endParaRPr lang="en-US" dirty="0"/>
          </a:p>
          <a:p>
            <a:r>
              <a:rPr lang="en-US" b="1" i="1" dirty="0" err="1">
                <a:latin typeface="Arial"/>
                <a:cs typeface="Arial"/>
              </a:rPr>
              <a:t>формирование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ответственности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собственное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здоровье</a:t>
            </a:r>
            <a:r>
              <a:rPr lang="en-US" b="1" i="1" dirty="0">
                <a:latin typeface="Arial"/>
                <a:cs typeface="Arial"/>
              </a:rPr>
              <a:t> у </a:t>
            </a:r>
            <a:r>
              <a:rPr lang="en-US" b="1" i="1" dirty="0" err="1">
                <a:latin typeface="Arial"/>
                <a:cs typeface="Arial"/>
              </a:rPr>
              <a:t>каждого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жителя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Ростовской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области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через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развитие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партнерства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со</a:t>
            </a:r>
            <a:r>
              <a:rPr lang="en-US" b="1" i="1" dirty="0">
                <a:latin typeface="Arial"/>
                <a:cs typeface="Arial"/>
              </a:rPr>
              <a:t> СМИ, </a:t>
            </a:r>
            <a:r>
              <a:rPr lang="en-US" b="1" i="1" dirty="0" err="1">
                <a:latin typeface="Arial"/>
                <a:cs typeface="Arial"/>
              </a:rPr>
              <a:t>общественными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объединениями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молодежными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организациями</a:t>
            </a:r>
            <a:r>
              <a:rPr lang="en-US" b="1" i="1" dirty="0">
                <a:latin typeface="Arial"/>
                <a:cs typeface="Arial"/>
              </a:rPr>
              <a:t>;</a:t>
            </a:r>
            <a:endParaRPr lang="en-US" dirty="0"/>
          </a:p>
          <a:p>
            <a:r>
              <a:rPr lang="en-US" b="1" i="1" dirty="0" err="1">
                <a:latin typeface="Arial"/>
                <a:cs typeface="Arial"/>
              </a:rPr>
              <a:t>активное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продвижение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навыков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ведению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здорового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образа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жизни</a:t>
            </a:r>
            <a:r>
              <a:rPr lang="en-US" b="1" i="1" dirty="0">
                <a:latin typeface="Arial"/>
                <a:cs typeface="Arial"/>
              </a:rPr>
              <a:t> в </a:t>
            </a:r>
            <a:r>
              <a:rPr lang="en-US" b="1" i="1" dirty="0" err="1">
                <a:latin typeface="Arial"/>
                <a:cs typeface="Arial"/>
              </a:rPr>
              <a:t>каждую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семью</a:t>
            </a:r>
            <a:r>
              <a:rPr lang="en-US" b="1" i="1" dirty="0">
                <a:latin typeface="Arial"/>
                <a:cs typeface="Arial"/>
              </a:rPr>
              <a:t>;</a:t>
            </a:r>
            <a:endParaRPr lang="en-US" dirty="0"/>
          </a:p>
          <a:p>
            <a:r>
              <a:rPr lang="en-US" b="1" i="1" dirty="0" err="1">
                <a:latin typeface="Arial"/>
                <a:cs typeface="Arial"/>
              </a:rPr>
              <a:t>раннее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выявление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социально-значимых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заболеваний</a:t>
            </a:r>
            <a:r>
              <a:rPr lang="en-US" b="1" i="1" dirty="0">
                <a:latin typeface="Arial"/>
                <a:cs typeface="Arial"/>
              </a:rPr>
              <a:t>;</a:t>
            </a:r>
            <a:endParaRPr lang="en-US" dirty="0"/>
          </a:p>
          <a:p>
            <a:r>
              <a:rPr lang="en-US" b="1" i="1" dirty="0" err="1">
                <a:latin typeface="Arial"/>
                <a:cs typeface="Arial"/>
              </a:rPr>
              <a:t>повышение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доступности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специализированной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медицинской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помощи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для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населения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отдаленных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территорий</a:t>
            </a:r>
            <a:r>
              <a:rPr lang="en-US" b="1" i="1" dirty="0">
                <a:latin typeface="Arial"/>
                <a:cs typeface="Arial"/>
              </a:rPr>
              <a:t>;</a:t>
            </a:r>
            <a:endParaRPr lang="en-US" dirty="0"/>
          </a:p>
          <a:p>
            <a:r>
              <a:rPr lang="en-US" b="1" i="1" dirty="0" err="1">
                <a:latin typeface="Arial"/>
                <a:cs typeface="Arial"/>
              </a:rPr>
              <a:t>стимулирование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молодежи</a:t>
            </a:r>
            <a:r>
              <a:rPr lang="en-US" b="1" i="1" dirty="0">
                <a:latin typeface="Arial"/>
                <a:cs typeface="Arial"/>
              </a:rPr>
              <a:t> к </a:t>
            </a:r>
            <a:r>
              <a:rPr lang="en-US" b="1" i="1" dirty="0" err="1">
                <a:latin typeface="Arial"/>
                <a:cs typeface="Arial"/>
              </a:rPr>
              <a:t>отказу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от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пагубных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привычек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через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наглядные</a:t>
            </a:r>
            <a:r>
              <a:rPr lang="en-US" b="1" i="1" dirty="0">
                <a:latin typeface="Arial"/>
                <a:cs typeface="Arial"/>
              </a:rPr>
              <a:t>, </a:t>
            </a:r>
            <a:r>
              <a:rPr lang="en-US" b="1" i="1" dirty="0" err="1">
                <a:latin typeface="Arial"/>
                <a:cs typeface="Arial"/>
              </a:rPr>
              <a:t>современные</a:t>
            </a:r>
            <a:r>
              <a:rPr lang="en-US" b="1" i="1" dirty="0">
                <a:latin typeface="Arial"/>
                <a:cs typeface="Arial"/>
              </a:rPr>
              <a:t> и </a:t>
            </a:r>
            <a:r>
              <a:rPr lang="en-US" b="1" i="1" dirty="0" err="1">
                <a:latin typeface="Arial"/>
                <a:cs typeface="Arial"/>
              </a:rPr>
              <a:t>убедительные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медицинские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en-US" b="1" i="1" dirty="0" err="1">
                <a:latin typeface="Arial"/>
                <a:cs typeface="Arial"/>
              </a:rPr>
              <a:t>методики</a:t>
            </a:r>
            <a:r>
              <a:rPr lang="en-US" b="1" i="1" dirty="0">
                <a:latin typeface="Arial"/>
                <a:cs typeface="Arial"/>
              </a:rPr>
              <a:t>.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41DF319-E17C-49D2-BA03-9409E90F8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918" y="1333959"/>
            <a:ext cx="3312404" cy="442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25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26" y="89052"/>
            <a:ext cx="7900013" cy="274228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Акция</a:t>
            </a:r>
            <a:r>
              <a:rPr lang="en-US" sz="4000" b="1" dirty="0">
                <a:latin typeface="Arial"/>
                <a:cs typeface="Arial"/>
              </a:rPr>
              <a:t> «</a:t>
            </a:r>
            <a:r>
              <a:rPr lang="en-US" sz="4000" b="1" dirty="0" err="1">
                <a:latin typeface="Arial"/>
                <a:cs typeface="Arial"/>
              </a:rPr>
              <a:t>Тихий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Дон</a:t>
            </a:r>
            <a:r>
              <a:rPr lang="en-US" sz="4000" b="1" dirty="0">
                <a:latin typeface="Arial"/>
                <a:cs typeface="Arial"/>
              </a:rPr>
              <a:t> - </a:t>
            </a:r>
            <a:r>
              <a:rPr lang="en-US" sz="4000" b="1" dirty="0" err="1">
                <a:latin typeface="Arial"/>
                <a:cs typeface="Arial"/>
              </a:rPr>
              <a:t>здоровье</a:t>
            </a:r>
            <a:r>
              <a:rPr lang="en-US" sz="4000" b="1" dirty="0">
                <a:latin typeface="Arial"/>
                <a:cs typeface="Arial"/>
              </a:rPr>
              <a:t> в </a:t>
            </a:r>
            <a:r>
              <a:rPr lang="en-US" sz="4000" b="1" dirty="0" err="1">
                <a:latin typeface="Arial"/>
                <a:cs typeface="Arial"/>
              </a:rPr>
              <a:t>каждый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дом</a:t>
            </a:r>
            <a:r>
              <a:rPr lang="en-US" sz="4000" b="1" dirty="0">
                <a:latin typeface="Arial"/>
                <a:cs typeface="Arial"/>
              </a:rPr>
              <a:t>»</a:t>
            </a:r>
            <a:endParaRPr lang="en-US" sz="4000" dirty="0"/>
          </a:p>
          <a:p>
            <a:endParaRPr lang="en-US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3850" y="6038059"/>
            <a:ext cx="4610560" cy="772201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latin typeface="Arial"/>
                <a:cs typeface="Arial"/>
              </a:rPr>
              <a:t>МУЗ «</a:t>
            </a:r>
            <a:r>
              <a:rPr lang="en-US" sz="2000" i="1" dirty="0" err="1">
                <a:latin typeface="Arial"/>
                <a:cs typeface="Arial"/>
              </a:rPr>
              <a:t>Городская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поликлиника</a:t>
            </a:r>
            <a:r>
              <a:rPr lang="en-US" sz="2000" i="1" dirty="0">
                <a:latin typeface="Arial"/>
                <a:cs typeface="Arial"/>
              </a:rPr>
              <a:t> №1» </a:t>
            </a:r>
            <a:r>
              <a:rPr lang="en-US" sz="2000" i="1" dirty="0" err="1">
                <a:latin typeface="Arial"/>
                <a:cs typeface="Arial"/>
              </a:rPr>
              <a:t>г.Волгодонска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Ростовской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области</a:t>
            </a:r>
            <a:endParaRPr lang="en-US" sz="2000" dirty="0" err="1"/>
          </a:p>
          <a:p>
            <a:endParaRPr lang="en-US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03862-ABC9-4623-A6F8-4957FAF40C6D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B90CEB-B2E2-4C34-A3E0-054C89BA5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434013"/>
              </p:ext>
            </p:extLst>
          </p:nvPr>
        </p:nvGraphicFramePr>
        <p:xfrm>
          <a:off x="192689" y="1488965"/>
          <a:ext cx="11821094" cy="4450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9184">
                  <a:extLst>
                    <a:ext uri="{9D8B030D-6E8A-4147-A177-3AD203B41FA5}">
                      <a16:colId xmlns:a16="http://schemas.microsoft.com/office/drawing/2014/main" val="3372409788"/>
                    </a:ext>
                  </a:extLst>
                </a:gridCol>
                <a:gridCol w="2023262">
                  <a:extLst>
                    <a:ext uri="{9D8B030D-6E8A-4147-A177-3AD203B41FA5}">
                      <a16:colId xmlns:a16="http://schemas.microsoft.com/office/drawing/2014/main" val="819081288"/>
                    </a:ext>
                  </a:extLst>
                </a:gridCol>
                <a:gridCol w="2023262">
                  <a:extLst>
                    <a:ext uri="{9D8B030D-6E8A-4147-A177-3AD203B41FA5}">
                      <a16:colId xmlns:a16="http://schemas.microsoft.com/office/drawing/2014/main" val="2282299940"/>
                    </a:ext>
                  </a:extLst>
                </a:gridCol>
                <a:gridCol w="2023262">
                  <a:extLst>
                    <a:ext uri="{9D8B030D-6E8A-4147-A177-3AD203B41FA5}">
                      <a16:colId xmlns:a16="http://schemas.microsoft.com/office/drawing/2014/main" val="3529393674"/>
                    </a:ext>
                  </a:extLst>
                </a:gridCol>
                <a:gridCol w="1892124">
                  <a:extLst>
                    <a:ext uri="{9D8B030D-6E8A-4147-A177-3AD203B41FA5}">
                      <a16:colId xmlns:a16="http://schemas.microsoft.com/office/drawing/2014/main" val="1324851693"/>
                    </a:ext>
                  </a:extLst>
                </a:gridCol>
              </a:tblGrid>
              <a:tr h="557836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endParaRPr lang="en-US" dirty="0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/>
                        <a:t>2019 (6 мес)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/>
                        <a:t>Всего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124426478"/>
                  </a:ext>
                </a:extLst>
              </a:tr>
              <a:tr h="551092">
                <a:tc>
                  <a:txBody>
                    <a:bodyPr/>
                    <a:lstStyle/>
                    <a:p>
                      <a:r>
                        <a:rPr lang="az-Cyrl-AZ" sz="1400"/>
                        <a:t>Кол-во человек,принявших участие в акции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570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630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1520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126082346"/>
                  </a:ext>
                </a:extLst>
              </a:tr>
              <a:tr h="755168">
                <a:tc>
                  <a:txBody>
                    <a:bodyPr/>
                    <a:lstStyle/>
                    <a:p>
                      <a:r>
                        <a:rPr lang="az-Cyrl-AZ" sz="1400"/>
                        <a:t>Распространено информационных материалов (листовки, памятки, брошюры)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20000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25000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12000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57000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222585450"/>
                  </a:ext>
                </a:extLst>
              </a:tr>
              <a:tr h="537428">
                <a:tc>
                  <a:txBody>
                    <a:bodyPr/>
                    <a:lstStyle/>
                    <a:p>
                      <a:r>
                        <a:rPr lang="az-Cyrl-AZ" sz="1400"/>
                        <a:t>Проконсультировано врачом-эндокринологом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285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1325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623446791"/>
                  </a:ext>
                </a:extLst>
              </a:tr>
              <a:tr h="537428">
                <a:tc>
                  <a:txBody>
                    <a:bodyPr/>
                    <a:lstStyle/>
                    <a:p>
                      <a:r>
                        <a:rPr lang="az-Cyrl-AZ" sz="1400"/>
                        <a:t>Проведено экспересс анализов крови на глюкозу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510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1250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3319865269"/>
                  </a:ext>
                </a:extLst>
              </a:tr>
              <a:tr h="537428">
                <a:tc>
                  <a:txBody>
                    <a:bodyPr/>
                    <a:lstStyle/>
                    <a:p>
                      <a:r>
                        <a:rPr lang="az-Cyrl-AZ" sz="1400"/>
                        <a:t>Выявлен повышенный уровень глюкозы крови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78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52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215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3084904788"/>
                  </a:ext>
                </a:extLst>
              </a:tr>
              <a:tr h="755168">
                <a:tc>
                  <a:txBody>
                    <a:bodyPr/>
                    <a:lstStyle/>
                    <a:p>
                      <a:r>
                        <a:rPr lang="az-Cyrl-AZ" sz="1400"/>
                        <a:t>Направлено в поликлинику для обращения к врачу- эндокринологу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78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52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215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326049107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4EA10E8-85F3-47A1-9DE6-255ABC0C037B}"/>
              </a:ext>
            </a:extLst>
          </p:cNvPr>
          <p:cNvSpPr txBox="1"/>
          <p:nvPr/>
        </p:nvSpPr>
        <p:spPr>
          <a:xfrm>
            <a:off x="9007366" y="23998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Результат</a:t>
            </a:r>
            <a:r>
              <a:rPr lang="en-US" dirty="0"/>
              <a:t> </a:t>
            </a:r>
            <a:r>
              <a:rPr lang="en-US" dirty="0" err="1"/>
              <a:t>практики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последние</a:t>
            </a:r>
            <a:r>
              <a:rPr lang="en-US" dirty="0"/>
              <a:t> 3 </a:t>
            </a:r>
            <a:r>
              <a:rPr lang="en-US" dirty="0" err="1"/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102442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26" y="89052"/>
            <a:ext cx="7900013" cy="274228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Акция</a:t>
            </a:r>
            <a:r>
              <a:rPr lang="en-US" sz="4000" b="1" dirty="0">
                <a:latin typeface="Arial"/>
                <a:cs typeface="Arial"/>
              </a:rPr>
              <a:t> «</a:t>
            </a:r>
            <a:r>
              <a:rPr lang="en-US" sz="4000" b="1" dirty="0" err="1">
                <a:latin typeface="Arial"/>
                <a:cs typeface="Arial"/>
              </a:rPr>
              <a:t>Тихий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Дон</a:t>
            </a:r>
            <a:r>
              <a:rPr lang="en-US" sz="4000" b="1" dirty="0">
                <a:latin typeface="Arial"/>
                <a:cs typeface="Arial"/>
              </a:rPr>
              <a:t> - </a:t>
            </a:r>
            <a:r>
              <a:rPr lang="en-US" sz="4000" b="1" dirty="0" err="1">
                <a:latin typeface="Arial"/>
                <a:cs typeface="Arial"/>
              </a:rPr>
              <a:t>здоровье</a:t>
            </a:r>
            <a:r>
              <a:rPr lang="en-US" sz="4000" b="1" dirty="0">
                <a:latin typeface="Arial"/>
                <a:cs typeface="Arial"/>
              </a:rPr>
              <a:t> в </a:t>
            </a:r>
            <a:r>
              <a:rPr lang="en-US" sz="4000" b="1" dirty="0" err="1">
                <a:latin typeface="Arial"/>
                <a:cs typeface="Arial"/>
              </a:rPr>
              <a:t>каждый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дом</a:t>
            </a:r>
            <a:r>
              <a:rPr lang="en-US" sz="4000" b="1" dirty="0">
                <a:latin typeface="Arial"/>
                <a:cs typeface="Arial"/>
              </a:rPr>
              <a:t>»</a:t>
            </a:r>
            <a:endParaRPr lang="en-US" sz="4000" dirty="0"/>
          </a:p>
          <a:p>
            <a:endParaRPr lang="en-US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3850" y="6038059"/>
            <a:ext cx="4610560" cy="772201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latin typeface="Arial"/>
                <a:cs typeface="Arial"/>
              </a:rPr>
              <a:t>МУЗ «</a:t>
            </a:r>
            <a:r>
              <a:rPr lang="en-US" sz="2000" i="1" dirty="0" err="1">
                <a:latin typeface="Arial"/>
                <a:cs typeface="Arial"/>
              </a:rPr>
              <a:t>Городская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поликлиника</a:t>
            </a:r>
            <a:r>
              <a:rPr lang="en-US" sz="2000" i="1" dirty="0">
                <a:latin typeface="Arial"/>
                <a:cs typeface="Arial"/>
              </a:rPr>
              <a:t> №1» </a:t>
            </a:r>
            <a:r>
              <a:rPr lang="en-US" sz="2000" i="1" dirty="0" err="1">
                <a:latin typeface="Arial"/>
                <a:cs typeface="Arial"/>
              </a:rPr>
              <a:t>г.Волгодонска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Ростовской</a:t>
            </a:r>
            <a:r>
              <a:rPr lang="en-US" sz="2000" i="1" dirty="0">
                <a:latin typeface="Arial"/>
                <a:cs typeface="Arial"/>
              </a:rPr>
              <a:t> </a:t>
            </a:r>
            <a:r>
              <a:rPr lang="en-US" sz="2000" i="1" dirty="0" err="1">
                <a:latin typeface="Arial"/>
                <a:cs typeface="Arial"/>
              </a:rPr>
              <a:t>области</a:t>
            </a:r>
            <a:endParaRPr lang="en-US" sz="2000" dirty="0" err="1"/>
          </a:p>
          <a:p>
            <a:endParaRPr lang="en-US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DD7A8A-7829-4917-9F76-D5710EC6F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638458"/>
              </p:ext>
            </p:extLst>
          </p:nvPr>
        </p:nvGraphicFramePr>
        <p:xfrm>
          <a:off x="157654" y="1567793"/>
          <a:ext cx="11926198" cy="4257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498">
                  <a:extLst>
                    <a:ext uri="{9D8B030D-6E8A-4147-A177-3AD203B41FA5}">
                      <a16:colId xmlns:a16="http://schemas.microsoft.com/office/drawing/2014/main" val="1157159879"/>
                    </a:ext>
                  </a:extLst>
                </a:gridCol>
                <a:gridCol w="2041251">
                  <a:extLst>
                    <a:ext uri="{9D8B030D-6E8A-4147-A177-3AD203B41FA5}">
                      <a16:colId xmlns:a16="http://schemas.microsoft.com/office/drawing/2014/main" val="2604478856"/>
                    </a:ext>
                  </a:extLst>
                </a:gridCol>
                <a:gridCol w="2041251">
                  <a:extLst>
                    <a:ext uri="{9D8B030D-6E8A-4147-A177-3AD203B41FA5}">
                      <a16:colId xmlns:a16="http://schemas.microsoft.com/office/drawing/2014/main" val="543223890"/>
                    </a:ext>
                  </a:extLst>
                </a:gridCol>
                <a:gridCol w="2041251">
                  <a:extLst>
                    <a:ext uri="{9D8B030D-6E8A-4147-A177-3AD203B41FA5}">
                      <a16:colId xmlns:a16="http://schemas.microsoft.com/office/drawing/2014/main" val="3108482479"/>
                    </a:ext>
                  </a:extLst>
                </a:gridCol>
                <a:gridCol w="1908947">
                  <a:extLst>
                    <a:ext uri="{9D8B030D-6E8A-4147-A177-3AD203B41FA5}">
                      <a16:colId xmlns:a16="http://schemas.microsoft.com/office/drawing/2014/main" val="1714652869"/>
                    </a:ext>
                  </a:extLst>
                </a:gridCol>
              </a:tblGrid>
              <a:tr h="57649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endParaRPr lang="en-US" dirty="0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/>
                        <a:t>2019 (6 мес)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/>
                        <a:t>Всего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3555316544"/>
                  </a:ext>
                </a:extLst>
              </a:tr>
              <a:tr h="681946">
                <a:tc>
                  <a:txBody>
                    <a:bodyPr/>
                    <a:lstStyle/>
                    <a:p>
                      <a:r>
                        <a:rPr lang="az-Cyrl-AZ" sz="1400"/>
                        <a:t>Поставлено на учет с диагнозом «Сахарный диабет»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269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98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783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912244193"/>
                  </a:ext>
                </a:extLst>
              </a:tr>
              <a:tr h="534275">
                <a:tc>
                  <a:txBody>
                    <a:bodyPr/>
                    <a:lstStyle/>
                    <a:p>
                      <a:r>
                        <a:rPr lang="az-Cyrl-AZ" sz="1400"/>
                        <a:t>Проконсультировано врачом-терапевтом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1160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82457879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r>
                        <a:rPr lang="az-Cyrl-AZ" sz="1400"/>
                        <a:t>Проведено измерений АД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1160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3035206681"/>
                  </a:ext>
                </a:extLst>
              </a:tr>
              <a:tr h="534275">
                <a:tc>
                  <a:txBody>
                    <a:bodyPr/>
                    <a:lstStyle/>
                    <a:p>
                      <a:r>
                        <a:rPr lang="az-Cyrl-AZ" sz="1400"/>
                        <a:t>Выявлен повышенный уровень АД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320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988562335"/>
                  </a:ext>
                </a:extLst>
              </a:tr>
              <a:tr h="702966">
                <a:tc>
                  <a:txBody>
                    <a:bodyPr/>
                    <a:lstStyle/>
                    <a:p>
                      <a:r>
                        <a:rPr lang="az-Cyrl-AZ" sz="1400"/>
                        <a:t>Направлено в поликлинику для обращения к врачу- терапевту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320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384626107"/>
                  </a:ext>
                </a:extLst>
              </a:tr>
              <a:tr h="702966">
                <a:tc>
                  <a:txBody>
                    <a:bodyPr/>
                    <a:lstStyle/>
                    <a:p>
                      <a:r>
                        <a:rPr lang="az-Cyrl-AZ" sz="1400"/>
                        <a:t>Поставлено на учет с диагнозом «Артериальная гипертензия»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501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478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215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1194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36928885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51F415E-DEC3-4D3A-AE95-09B2B5185EB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8FCBB8-6497-46F1-ABFB-2F52A111D61A}"/>
              </a:ext>
            </a:extLst>
          </p:cNvPr>
          <p:cNvSpPr txBox="1"/>
          <p:nvPr/>
        </p:nvSpPr>
        <p:spPr>
          <a:xfrm>
            <a:off x="9007366" y="23998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Результат</a:t>
            </a:r>
            <a:r>
              <a:rPr lang="en-US" dirty="0"/>
              <a:t> </a:t>
            </a:r>
            <a:r>
              <a:rPr lang="en-US" dirty="0" err="1"/>
              <a:t>практики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последние</a:t>
            </a:r>
            <a:r>
              <a:rPr lang="en-US" dirty="0"/>
              <a:t> 3 </a:t>
            </a:r>
            <a:r>
              <a:rPr lang="en-US" dirty="0" err="1"/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359942785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Slice</vt:lpstr>
      <vt:lpstr>Акция «Тихий Дон - здоровье в каждый дом»  </vt:lpstr>
      <vt:lpstr>Акция «Тихий Дон - здоровье в каждый дом»  </vt:lpstr>
      <vt:lpstr>Акция «Тихий Дон - здоровье в каждый дом»  </vt:lpstr>
      <vt:lpstr>Акция «Тихий Дон - здоровье в каждый дом»  </vt:lpstr>
      <vt:lpstr>Акция «Тихий Дон - здоровье в каждый дом»  </vt:lpstr>
      <vt:lpstr>Акция «Тихий Дон - здоровье в каждый дом»  </vt:lpstr>
      <vt:lpstr>Акция «Тихий Дон - здоровье в каждый дом»  </vt:lpstr>
      <vt:lpstr>Акция «Тихий Дон - здоровье в каждый дом»  </vt:lpstr>
      <vt:lpstr>Акция «Тихий Дон - здоровье в каждый дом»  </vt:lpstr>
      <vt:lpstr>Акция «Тихий Дон - здоровье в каждый дом»  </vt:lpstr>
      <vt:lpstr>Акция «Тихий Дон - здоровье в каждый дом»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 </cp:lastModifiedBy>
  <cp:revision>239</cp:revision>
  <dcterms:created xsi:type="dcterms:W3CDTF">2014-09-12T02:12:56Z</dcterms:created>
  <dcterms:modified xsi:type="dcterms:W3CDTF">2019-07-11T09:37:01Z</dcterms:modified>
</cp:coreProperties>
</file>